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5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3" r:id="rId3"/>
    <p:sldId id="269" r:id="rId4"/>
    <p:sldId id="326" r:id="rId5"/>
    <p:sldId id="270" r:id="rId6"/>
    <p:sldId id="274" r:id="rId7"/>
    <p:sldId id="275" r:id="rId8"/>
    <p:sldId id="276" r:id="rId9"/>
    <p:sldId id="278" r:id="rId10"/>
    <p:sldId id="277" r:id="rId11"/>
    <p:sldId id="327" r:id="rId12"/>
    <p:sldId id="344" r:id="rId13"/>
    <p:sldId id="280" r:id="rId14"/>
    <p:sldId id="328" r:id="rId15"/>
    <p:sldId id="346" r:id="rId16"/>
    <p:sldId id="2532" r:id="rId17"/>
    <p:sldId id="2561" r:id="rId18"/>
    <p:sldId id="2553" r:id="rId19"/>
    <p:sldId id="2554" r:id="rId20"/>
    <p:sldId id="2555" r:id="rId21"/>
    <p:sldId id="2556" r:id="rId22"/>
    <p:sldId id="2549" r:id="rId23"/>
    <p:sldId id="2551" r:id="rId24"/>
    <p:sldId id="2542" r:id="rId25"/>
    <p:sldId id="2546" r:id="rId26"/>
    <p:sldId id="2547" r:id="rId27"/>
    <p:sldId id="2543" r:id="rId28"/>
    <p:sldId id="2544" r:id="rId29"/>
    <p:sldId id="2541" r:id="rId30"/>
    <p:sldId id="2550" r:id="rId31"/>
    <p:sldId id="2539" r:id="rId32"/>
    <p:sldId id="329" r:id="rId33"/>
    <p:sldId id="330" r:id="rId34"/>
    <p:sldId id="2533" r:id="rId35"/>
    <p:sldId id="2535" r:id="rId36"/>
    <p:sldId id="2536" r:id="rId37"/>
    <p:sldId id="2538" r:id="rId38"/>
    <p:sldId id="2522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EA9"/>
    <a:srgbClr val="8397AF"/>
    <a:srgbClr val="457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C8233-A25F-481B-8F2D-E4AD6FF64103}" v="1" dt="2023-02-26T09:21:23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6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12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05FC8233-A25F-481B-8F2D-E4AD6FF64103}"/>
    <pc:docChg chg="modSld">
      <pc:chgData name="이 호진" userId="e7b51f9e24c37788" providerId="LiveId" clId="{05FC8233-A25F-481B-8F2D-E4AD6FF64103}" dt="2023-02-26T09:22:01.560" v="41" actId="167"/>
      <pc:docMkLst>
        <pc:docMk/>
      </pc:docMkLst>
      <pc:sldChg chg="addSp modSp mod">
        <pc:chgData name="이 호진" userId="e7b51f9e24c37788" providerId="LiveId" clId="{05FC8233-A25F-481B-8F2D-E4AD6FF64103}" dt="2023-02-26T09:22:01.560" v="41" actId="167"/>
        <pc:sldMkLst>
          <pc:docMk/>
          <pc:sldMk cId="3030479519" sldId="256"/>
        </pc:sldMkLst>
        <pc:spChg chg="add mod">
          <ac:chgData name="이 호진" userId="e7b51f9e24c37788" providerId="LiveId" clId="{05FC8233-A25F-481B-8F2D-E4AD6FF64103}" dt="2023-02-26T09:21:40.367" v="37" actId="255"/>
          <ac:spMkLst>
            <pc:docMk/>
            <pc:sldMk cId="3030479519" sldId="256"/>
            <ac:spMk id="2" creationId="{08F241CE-C79E-92A4-4E90-BF891438E40D}"/>
          </ac:spMkLst>
        </pc:spChg>
        <pc:spChg chg="add mod ord">
          <ac:chgData name="이 호진" userId="e7b51f9e24c37788" providerId="LiveId" clId="{05FC8233-A25F-481B-8F2D-E4AD6FF64103}" dt="2023-02-26T09:22:01.560" v="41" actId="167"/>
          <ac:spMkLst>
            <pc:docMk/>
            <pc:sldMk cId="3030479519" sldId="256"/>
            <ac:spMk id="3" creationId="{C60A0898-4812-2FA1-6CC2-344A3D0A649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70569-47A2-15C4-2FCF-6F6C05342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C9201E-51E9-823B-87DA-C8F1306C1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3F49E0-12BB-ADED-C256-101DFC4D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F0A46-2A73-ED8B-E437-28E120C4A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0D3F1-9B95-BE3D-8040-9177FFE2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35500-5EDF-A1A6-F140-B258805F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6906D3-C306-BD01-7E4D-1974BCB45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DB812-AB6A-5AB2-F707-E299FC511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9F9BB-29EE-62EB-D727-91070833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70F6E-F316-E1F1-0DF3-F7268595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0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CD0376-14AF-1EB2-8031-362F1EAE73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4FFF21-7B27-30D5-11EC-80BC28C7C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9D9C58-568F-9807-BBAB-2591BC3D6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6149D-36E2-C093-5E6D-93E98812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99FA7-D6C8-AF66-47D1-F6C5B98A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4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739" y="22838"/>
            <a:ext cx="3380104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나눔고딕"/>
                <a:cs typeface="나눔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나눔고딕"/>
                <a:cs typeface="나눔고딕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56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661B8-7BD2-BEF0-4B54-E85F3BBC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4DCE6-0ACB-E39C-FF4C-0834DBCC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FBCEEB-8CF5-DA5A-2478-933D8ACF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CF6DC-9824-8EE6-A410-6140D342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BF799-3B30-3014-4950-7361D35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39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B4228-D2E2-1380-4542-7FA5491D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62D2E-1827-C1CF-B381-6AC41060E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4B93F-BD9F-2527-DB5A-BA9FBA180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A7BB3-06BE-7B30-FAB5-0ECE9B21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F1FEA-5D84-17A0-5505-1CFD23B5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455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B4CB5-3C14-24FF-CDEB-0BE2D2D1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B56899-BA28-400B-5616-BBE33372A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566874-8A76-E647-C986-BE0340156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428D95-AC6F-65BF-2062-1F2E9FAC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DFE5F-E1D5-9133-98AD-539DCB09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F99C7C-2600-22E2-6B26-8C8EA174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2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D11B0-D07B-976C-489F-DB27FF71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AD980-FB71-D091-0163-655B9BCF5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FA3AA-7DBE-5B87-D36A-163C80665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590E14-1497-794A-5F9A-67574838C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CA3A0F-D238-7DC8-D8E8-27A529FD0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B83FF7-E655-1697-1BC4-BC53A377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C942D7-DC1A-005D-638F-3B8658AD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BCEF31-1FDA-B0B1-2D13-B833B85CE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9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DDB70-2F43-7863-2981-68FB0DE6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048280-437D-F443-4468-1F2479D1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21DC1F-4AC9-FBA3-4136-E19A1D2B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C6B46A-38D6-2FA2-63A7-884A0CBE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8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AF48B4-857E-AAC9-83FB-867395B7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A877D0-03F8-F6A3-0264-D070E291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1F7075-ECE3-3408-AC37-B6B2CF52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6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25305-02D1-DC01-2B51-97F6595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698A1-7D43-F00C-0B6B-4780A9A2A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4C5F49-A75B-E708-A3B3-40E360284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874F1D-C054-09DA-1574-DAF40149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C8A8-09CE-68C5-43B7-DE5AD93C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39E618-299A-3E23-CFE8-4E6C9D6C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3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4A4C8-B92E-9E17-9DB3-A83C69F2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61BB1E-1B2E-9FF3-B302-E64910F6B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C8D773-9453-41E8-702E-958EEFCBC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60EBAB-6751-1D4A-A2D8-33D794D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C7C4F-923D-B777-865F-7C925C94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9B44B-173C-1253-5F68-992B7080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10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48DADE-237D-7C6B-AED1-9D05F2D5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606FCD-3DD3-029A-A5B3-82C3BE39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BCDD7-9F60-2055-ADEA-99E1A497B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AFABF-FCCA-4709-BD08-3563D96B9096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F0891-E7E0-A316-B823-E6AFA99AC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74577-5092-FE37-0AF2-6A6EC7471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62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hyperlink" Target="http://www.amc.seoul.kr/asan/healthstory/lifehealth/lifeHealthDetail.do?healthyLifeId=28341&#52636;&#52376;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html5test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9D3D52E-794C-B718-10B7-A6611ABB5A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7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241CE-C79E-92A4-4E90-BF891438E40D}"/>
              </a:ext>
            </a:extLst>
          </p:cNvPr>
          <p:cNvSpPr txBox="1"/>
          <p:nvPr/>
        </p:nvSpPr>
        <p:spPr>
          <a:xfrm>
            <a:off x="571500" y="611478"/>
            <a:ext cx="91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웹페이지 구축을 위한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FB648-2FB9-2796-2AF3-5114BBCDBE13}"/>
              </a:ext>
            </a:extLst>
          </p:cNvPr>
          <p:cNvSpPr txBox="1"/>
          <p:nvPr/>
        </p:nvSpPr>
        <p:spPr>
          <a:xfrm>
            <a:off x="571500" y="10943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HTML5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B230C-A910-8E0D-9B3D-9E5F098DE686}"/>
              </a:ext>
            </a:extLst>
          </p:cNvPr>
          <p:cNvSpPr txBox="1"/>
          <p:nvPr/>
        </p:nvSpPr>
        <p:spPr>
          <a:xfrm>
            <a:off x="9949543" y="6341320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이호진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8581AD1-CEE6-1FE6-A60B-E3ED23992466}"/>
              </a:ext>
            </a:extLst>
          </p:cNvPr>
          <p:cNvCxnSpPr>
            <a:cxnSpLocks/>
          </p:cNvCxnSpPr>
          <p:nvPr/>
        </p:nvCxnSpPr>
        <p:spPr>
          <a:xfrm>
            <a:off x="48986" y="6193971"/>
            <a:ext cx="120015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B009D7-FAAE-543F-4829-4ABFE1D71F4D}"/>
              </a:ext>
            </a:extLst>
          </p:cNvPr>
          <p:cNvSpPr txBox="1"/>
          <p:nvPr/>
        </p:nvSpPr>
        <p:spPr>
          <a:xfrm>
            <a:off x="620485" y="280459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1471295" algn="l"/>
              </a:tabLst>
            </a:pPr>
            <a:r>
              <a:rPr lang="en-US" altLang="ko-KR" sz="32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002.HTML</a:t>
            </a:r>
            <a:r>
              <a:rPr lang="ko-KR" altLang="en-US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개발환경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47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76597" y="2344211"/>
            <a:ext cx="60960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725" marR="5080">
              <a:lnSpc>
                <a:spcPct val="100000"/>
              </a:lnSpc>
              <a:spcBef>
                <a:spcPts val="920"/>
              </a:spcBef>
            </a:pPr>
            <a:r>
              <a:rPr sz="2400" spc="65" dirty="0" err="1">
                <a:solidFill>
                  <a:srgbClr val="404040"/>
                </a:solidFill>
                <a:latin typeface="휴먼편지체"/>
                <a:cs typeface="휴먼편지체"/>
              </a:rPr>
              <a:t>구글</a:t>
            </a:r>
            <a:r>
              <a:rPr sz="2400" spc="65" dirty="0">
                <a:solidFill>
                  <a:srgbClr val="404040"/>
                </a:solidFill>
                <a:latin typeface="한컴산뜻돋움"/>
                <a:cs typeface="한컴산뜻돋움"/>
              </a:rPr>
              <a:t>(Google)</a:t>
            </a:r>
            <a:r>
              <a:rPr sz="2400" spc="65" dirty="0">
                <a:solidFill>
                  <a:srgbClr val="404040"/>
                </a:solidFill>
                <a:latin typeface="휴먼편지체"/>
                <a:cs typeface="휴먼편지체"/>
              </a:rPr>
              <a:t>사에서</a:t>
            </a:r>
            <a:r>
              <a:rPr sz="2400" spc="-38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개발한</a:t>
            </a:r>
            <a:r>
              <a:rPr sz="2400" spc="-409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54" dirty="0">
                <a:solidFill>
                  <a:srgbClr val="404040"/>
                </a:solidFill>
                <a:latin typeface="휴먼편지체"/>
                <a:cs typeface="휴먼편지체"/>
              </a:rPr>
              <a:t>웹브라우저로</a:t>
            </a:r>
            <a:r>
              <a:rPr sz="2400" spc="-39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04" dirty="0">
                <a:solidFill>
                  <a:srgbClr val="404040"/>
                </a:solidFill>
                <a:latin typeface="휴먼편지체"/>
                <a:cs typeface="휴먼편지체"/>
              </a:rPr>
              <a:t>브라우저의</a:t>
            </a:r>
            <a:r>
              <a:rPr sz="2400" spc="-409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335" dirty="0">
                <a:solidFill>
                  <a:srgbClr val="404040"/>
                </a:solidFill>
                <a:latin typeface="휴먼편지체"/>
                <a:cs typeface="휴먼편지체"/>
              </a:rPr>
              <a:t>윈도우</a:t>
            </a:r>
            <a:r>
              <a:rPr sz="2400" spc="-409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335" dirty="0">
                <a:solidFill>
                  <a:srgbClr val="404040"/>
                </a:solidFill>
                <a:latin typeface="휴먼편지체"/>
                <a:cs typeface="휴먼편지체"/>
              </a:rPr>
              <a:t>탭들을</a:t>
            </a:r>
            <a:r>
              <a:rPr sz="2400" spc="-409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각각</a:t>
            </a:r>
            <a:r>
              <a:rPr sz="2400" spc="-409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45" dirty="0">
                <a:solidFill>
                  <a:srgbClr val="404040"/>
                </a:solidFill>
                <a:latin typeface="휴먼편지체"/>
                <a:cs typeface="휴먼편지체"/>
              </a:rPr>
              <a:t>별도의 </a:t>
            </a:r>
            <a:r>
              <a:rPr sz="2400" spc="405" dirty="0">
                <a:solidFill>
                  <a:srgbClr val="404040"/>
                </a:solidFill>
                <a:latin typeface="휴먼편지체"/>
                <a:cs typeface="휴먼편지체"/>
              </a:rPr>
              <a:t>프로세스로</a:t>
            </a:r>
            <a:r>
              <a:rPr sz="2400" spc="-41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관리하여</a:t>
            </a:r>
            <a:r>
              <a:rPr sz="2400" spc="-39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14" dirty="0">
                <a:solidFill>
                  <a:srgbClr val="404040"/>
                </a:solidFill>
                <a:latin typeface="휴먼편지체"/>
                <a:cs typeface="휴먼편지체"/>
              </a:rPr>
              <a:t>안정성을</a:t>
            </a:r>
            <a:r>
              <a:rPr sz="2400" spc="-41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60" dirty="0">
                <a:solidFill>
                  <a:srgbClr val="404040"/>
                </a:solidFill>
                <a:latin typeface="휴먼편지체"/>
                <a:cs typeface="휴먼편지체"/>
              </a:rPr>
              <a:t>도모하였다</a:t>
            </a:r>
            <a:r>
              <a:rPr sz="2400" spc="160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98197" y="2440577"/>
            <a:ext cx="4867910" cy="3878579"/>
            <a:chOff x="7030211" y="2979420"/>
            <a:chExt cx="4867910" cy="3878579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0211" y="2979420"/>
              <a:ext cx="4867655" cy="36484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0231" y="6597396"/>
              <a:ext cx="4547615" cy="260604"/>
            </a:xfrm>
            <a:prstGeom prst="rect">
              <a:avLst/>
            </a:prstGeom>
          </p:spPr>
        </p:pic>
      </p:grpSp>
      <p:sp>
        <p:nvSpPr>
          <p:cNvPr id="11" name="object 4">
            <a:extLst>
              <a:ext uri="{FF2B5EF4-FFF2-40B4-BE49-F238E27FC236}">
                <a16:creationId xmlns:a16="http://schemas.microsoft.com/office/drawing/2014/main" id="{5F83BD38-77ED-FEE8-78CB-E410208C22B5}"/>
              </a:ext>
            </a:extLst>
          </p:cNvPr>
          <p:cNvSpPr txBox="1"/>
          <p:nvPr/>
        </p:nvSpPr>
        <p:spPr>
          <a:xfrm>
            <a:off x="425619" y="1016790"/>
            <a:ext cx="454370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구글 크롬 </a:t>
            </a:r>
            <a:r>
              <a:rPr lang="en-US" altLang="ko-KR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(Google Chrome)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B0C620-A15D-CAAB-0C84-036334AAA50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브라우저의 종류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E60BD2A-A663-0D5C-D4BF-A70920004FC1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BA3C023-B0E4-6B31-FE79-1AA5E773B88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DB61C-BE43-19C1-A979-B38DE4A733D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9047DF4-46E8-4FCF-B9DF-CC94A68D1DBF}"/>
              </a:ext>
            </a:extLst>
          </p:cNvPr>
          <p:cNvSpPr/>
          <p:nvPr/>
        </p:nvSpPr>
        <p:spPr>
          <a:xfrm>
            <a:off x="497504" y="2772027"/>
            <a:ext cx="5306411" cy="3530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29BDE-4E1C-4AB2-8773-2D26FD77FB17}"/>
              </a:ext>
            </a:extLst>
          </p:cNvPr>
          <p:cNvSpPr txBox="1"/>
          <p:nvPr/>
        </p:nvSpPr>
        <p:spPr>
          <a:xfrm>
            <a:off x="497504" y="2772028"/>
            <a:ext cx="522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실습</a:t>
            </a:r>
            <a:r>
              <a:rPr lang="en-US" altLang="ko-KR" b="1" dirty="0"/>
              <a:t>] </a:t>
            </a:r>
            <a:r>
              <a:rPr lang="ko-KR" altLang="en-US" b="1" dirty="0"/>
              <a:t>크롬 설치하고 기본 웹 브라우저로 정하기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0FEED-E88C-1458-AD83-7673EAB9AFEB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브라우저와 웹 편집기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BB4D44-640A-E455-46A4-38092A25A9C7}"/>
              </a:ext>
            </a:extLst>
          </p:cNvPr>
          <p:cNvSpPr txBox="1"/>
          <p:nvPr/>
        </p:nvSpPr>
        <p:spPr>
          <a:xfrm>
            <a:off x="434361" y="1441647"/>
            <a:ext cx="803911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260508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크롬 브라우저 설치하기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HTML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의 동작을 제대로 보기 위해 구글 크롬 브라우저 설치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구글 다운로드 페이지에 접속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 버튼 누르기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C6383-6854-8F48-4ACC-3A4D45CA0D89}"/>
              </a:ext>
            </a:extLst>
          </p:cNvPr>
          <p:cNvSpPr txBox="1"/>
          <p:nvPr/>
        </p:nvSpPr>
        <p:spPr>
          <a:xfrm>
            <a:off x="5187734" y="5940635"/>
            <a:ext cx="3482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https://www.google.com/chrome/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EE23DD6-22B6-7F7D-17F7-7F3ED32EF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61" y="3518625"/>
            <a:ext cx="4448097" cy="276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6E2859-FFB8-5C6B-BC90-56766A0167F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A53642-B019-7418-66C4-7BE39FF1CBD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1369F-606D-4F3B-4108-A49760A6FA4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391877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편집기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33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46051" y="1811250"/>
            <a:ext cx="1145609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marR="5080">
              <a:lnSpc>
                <a:spcPct val="100000"/>
              </a:lnSpc>
            </a:pPr>
            <a:r>
              <a:rPr sz="2400" spc="85" dirty="0" err="1">
                <a:solidFill>
                  <a:srgbClr val="404040"/>
                </a:solidFill>
                <a:latin typeface="한컴산뜻돋움"/>
                <a:cs typeface="한컴산뜻돋움"/>
              </a:rPr>
              <a:t>HTML</a:t>
            </a:r>
            <a:r>
              <a:rPr sz="2400" spc="85" dirty="0" err="1">
                <a:solidFill>
                  <a:srgbClr val="404040"/>
                </a:solidFill>
                <a:latin typeface="휴먼편지체"/>
                <a:cs typeface="휴먼편지체"/>
              </a:rPr>
              <a:t>을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70" dirty="0">
                <a:solidFill>
                  <a:srgbClr val="404040"/>
                </a:solidFill>
                <a:latin typeface="휴먼편지체"/>
                <a:cs typeface="휴먼편지체"/>
              </a:rPr>
              <a:t>배우기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위해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70" dirty="0">
                <a:solidFill>
                  <a:srgbClr val="404040"/>
                </a:solidFill>
                <a:latin typeface="휴먼편지체"/>
                <a:cs typeface="휴먼편지체"/>
              </a:rPr>
              <a:t>특별한</a:t>
            </a:r>
            <a:r>
              <a:rPr sz="2400" spc="-409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305" dirty="0">
                <a:solidFill>
                  <a:srgbClr val="404040"/>
                </a:solidFill>
                <a:latin typeface="휴먼편지체"/>
                <a:cs typeface="휴먼편지체"/>
              </a:rPr>
              <a:t>프로그램이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70" dirty="0">
                <a:solidFill>
                  <a:srgbClr val="404040"/>
                </a:solidFill>
                <a:latin typeface="휴먼편지체"/>
                <a:cs typeface="휴먼편지체"/>
              </a:rPr>
              <a:t>필요한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60" dirty="0">
                <a:solidFill>
                  <a:srgbClr val="404040"/>
                </a:solidFill>
                <a:latin typeface="휴먼편지체"/>
                <a:cs typeface="휴먼편지체"/>
              </a:rPr>
              <a:t>것은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dirty="0">
                <a:solidFill>
                  <a:srgbClr val="404040"/>
                </a:solidFill>
                <a:latin typeface="휴먼편지체"/>
                <a:cs typeface="휴먼편지체"/>
              </a:rPr>
              <a:t>아니다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r>
              <a:rPr sz="2400" spc="-8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114" dirty="0">
                <a:solidFill>
                  <a:srgbClr val="404040"/>
                </a:solidFill>
                <a:latin typeface="휴먼편지체"/>
                <a:cs typeface="휴먼편지체"/>
              </a:rPr>
              <a:t>컴퓨터에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355" dirty="0">
                <a:solidFill>
                  <a:srgbClr val="404040"/>
                </a:solidFill>
                <a:latin typeface="휴먼편지체"/>
                <a:cs typeface="휴먼편지체"/>
              </a:rPr>
              <a:t>기본으로 </a:t>
            </a:r>
            <a:r>
              <a:rPr sz="2400" spc="114" dirty="0">
                <a:solidFill>
                  <a:srgbClr val="404040"/>
                </a:solidFill>
                <a:latin typeface="휴먼편지체"/>
                <a:cs typeface="휴먼편지체"/>
              </a:rPr>
              <a:t>갖추어져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60" dirty="0">
                <a:solidFill>
                  <a:srgbClr val="404040"/>
                </a:solidFill>
                <a:latin typeface="휴먼편지체"/>
                <a:cs typeface="휴먼편지체"/>
              </a:rPr>
              <a:t>있는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14" dirty="0">
                <a:solidFill>
                  <a:srgbClr val="404040"/>
                </a:solidFill>
                <a:latin typeface="휴먼편지체"/>
                <a:cs typeface="휴먼편지체"/>
              </a:rPr>
              <a:t>메모장과</a:t>
            </a:r>
            <a:r>
              <a:rPr sz="2400" spc="-40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dirty="0">
                <a:solidFill>
                  <a:srgbClr val="404040"/>
                </a:solidFill>
                <a:latin typeface="휴먼편지체"/>
                <a:cs typeface="휴먼편지체"/>
              </a:rPr>
              <a:t>웹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04" dirty="0">
                <a:solidFill>
                  <a:srgbClr val="404040"/>
                </a:solidFill>
                <a:latin typeface="휴먼편지체"/>
                <a:cs typeface="휴먼편지체"/>
              </a:rPr>
              <a:t>브라우저만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70" dirty="0">
                <a:solidFill>
                  <a:srgbClr val="404040"/>
                </a:solidFill>
                <a:latin typeface="휴먼편지체"/>
                <a:cs typeface="휴먼편지체"/>
              </a:rPr>
              <a:t>있으면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14" dirty="0">
                <a:solidFill>
                  <a:srgbClr val="404040"/>
                </a:solidFill>
                <a:latin typeface="휴먼편지체"/>
                <a:cs typeface="휴먼편지체"/>
              </a:rPr>
              <a:t>언제든지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시작할</a:t>
            </a:r>
            <a:r>
              <a:rPr sz="2400" spc="-40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500" dirty="0">
                <a:solidFill>
                  <a:srgbClr val="404040"/>
                </a:solidFill>
                <a:latin typeface="휴먼편지체"/>
                <a:cs typeface="휴먼편지체"/>
              </a:rPr>
              <a:t>수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휴먼편지체"/>
                <a:cs typeface="휴먼편지체"/>
              </a:rPr>
              <a:t>있다</a:t>
            </a:r>
            <a:r>
              <a:rPr sz="2400" spc="-25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44363" y="2842659"/>
            <a:ext cx="6894830" cy="2688590"/>
            <a:chOff x="2424683" y="2919983"/>
            <a:chExt cx="6894830" cy="2688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6835" y="2919983"/>
              <a:ext cx="2333983" cy="3384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1503" y="2997707"/>
              <a:ext cx="2330128" cy="2606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4683" y="3235451"/>
              <a:ext cx="6894575" cy="237286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5595EE-9CC0-AEF4-8E41-91AA70EE7C0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브라우저와 웹 편집기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415163-DCC3-DFBB-F34B-5AD99B1BBF1F}"/>
              </a:ext>
            </a:extLst>
          </p:cNvPr>
          <p:cNvSpPr txBox="1"/>
          <p:nvPr/>
        </p:nvSpPr>
        <p:spPr>
          <a:xfrm>
            <a:off x="371963" y="106966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5A7EA9"/>
                </a:solidFill>
                <a:latin typeface="한컴산뜻돋움"/>
                <a:cs typeface="한컴산뜻돋움"/>
              </a:rPr>
              <a:t>HTML</a:t>
            </a:r>
            <a:r>
              <a:rPr lang="ko-KR" altLang="en-US" sz="2400" b="1" spc="-100" dirty="0">
                <a:solidFill>
                  <a:srgbClr val="5A7EA9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5A7EA9"/>
                </a:solidFill>
                <a:latin typeface="나눔고딕 ExtraBold"/>
                <a:cs typeface="나눔고딕 ExtraBold"/>
              </a:rPr>
              <a:t>공부를</a:t>
            </a:r>
            <a:r>
              <a:rPr lang="ko-KR" altLang="en-US" sz="2400" b="1" spc="-140" dirty="0">
                <a:solidFill>
                  <a:srgbClr val="5A7EA9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5A7EA9"/>
                </a:solidFill>
                <a:latin typeface="나눔고딕 ExtraBold"/>
                <a:cs typeface="나눔고딕 ExtraBold"/>
              </a:rPr>
              <a:t>위한</a:t>
            </a:r>
            <a:r>
              <a:rPr lang="ko-KR" altLang="en-US" sz="2400" b="1" spc="-140" dirty="0">
                <a:solidFill>
                  <a:srgbClr val="5A7EA9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0" dirty="0">
                <a:solidFill>
                  <a:srgbClr val="5A7EA9"/>
                </a:solidFill>
                <a:latin typeface="나눔고딕 ExtraBold"/>
                <a:cs typeface="나눔고딕 ExtraBold"/>
              </a:rPr>
              <a:t>필기도구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D54267-0CE3-E2CE-8BDE-FBCB39E276E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88C483-9A61-432F-B6C8-0A4AFED01D1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D03407-B12C-A1DE-9590-2B4D53F1D26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62" y="1925046"/>
            <a:ext cx="5446038" cy="40761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734" y="1863906"/>
            <a:ext cx="5444994" cy="30268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EC9657-0506-42E8-8071-92407B49C514}"/>
              </a:ext>
            </a:extLst>
          </p:cNvPr>
          <p:cNvSpPr/>
          <p:nvPr/>
        </p:nvSpPr>
        <p:spPr>
          <a:xfrm>
            <a:off x="5360365" y="2285351"/>
            <a:ext cx="735635" cy="7898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31040-1297-953E-E84C-3C604AACE91B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브라우저와 웹 편집기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31B59C-E0B6-42A2-6FCF-8BBEC4554D55}"/>
              </a:ext>
            </a:extLst>
          </p:cNvPr>
          <p:cNvSpPr txBox="1"/>
          <p:nvPr/>
        </p:nvSpPr>
        <p:spPr>
          <a:xfrm>
            <a:off x="371963" y="106966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5A7EA9"/>
                </a:solidFill>
                <a:latin typeface="한컴산뜻돋움"/>
                <a:cs typeface="한컴산뜻돋움"/>
              </a:rPr>
              <a:t>HTML</a:t>
            </a:r>
            <a:r>
              <a:rPr lang="ko-KR" altLang="en-US" sz="2400" b="1" spc="-100" dirty="0">
                <a:solidFill>
                  <a:srgbClr val="5A7EA9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5A7EA9"/>
                </a:solidFill>
                <a:latin typeface="나눔고딕 ExtraBold"/>
                <a:cs typeface="나눔고딕 ExtraBold"/>
              </a:rPr>
              <a:t>공부를</a:t>
            </a:r>
            <a:r>
              <a:rPr lang="ko-KR" altLang="en-US" sz="2400" b="1" spc="-140" dirty="0">
                <a:solidFill>
                  <a:srgbClr val="5A7EA9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5A7EA9"/>
                </a:solidFill>
                <a:latin typeface="나눔고딕 ExtraBold"/>
                <a:cs typeface="나눔고딕 ExtraBold"/>
              </a:rPr>
              <a:t>위한</a:t>
            </a:r>
            <a:r>
              <a:rPr lang="ko-KR" altLang="en-US" sz="2400" b="1" spc="-140" dirty="0">
                <a:solidFill>
                  <a:srgbClr val="5A7EA9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0" dirty="0">
                <a:solidFill>
                  <a:srgbClr val="5A7EA9"/>
                </a:solidFill>
                <a:latin typeface="나눔고딕 ExtraBold"/>
                <a:cs typeface="나눔고딕 ExtraBold"/>
              </a:rPr>
              <a:t>필기도구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00AC030-7A3F-D2B0-1E13-F7D03837A951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021203-F325-F721-D239-EB957C4F606D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D3EC71-225B-4A76-3DBA-CDD04297F23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1539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6C7EA0-7989-4CDD-F2B5-568393B0FC4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편집기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36455-1C4C-7755-56EF-BB16E4B93A1D}"/>
              </a:ext>
            </a:extLst>
          </p:cNvPr>
          <p:cNvSpPr txBox="1"/>
          <p:nvPr/>
        </p:nvSpPr>
        <p:spPr>
          <a:xfrm>
            <a:off x="371963" y="106966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5A7EA9"/>
                </a:solidFill>
                <a:latin typeface="한컴산뜻돋움"/>
                <a:cs typeface="한컴산뜻돋움"/>
              </a:rPr>
              <a:t>HTML</a:t>
            </a:r>
            <a:r>
              <a:rPr lang="ko-KR" altLang="en-US" sz="2400" b="1" spc="-100" dirty="0">
                <a:solidFill>
                  <a:srgbClr val="5A7EA9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5A7EA9"/>
                </a:solidFill>
                <a:latin typeface="나눔고딕 ExtraBold"/>
                <a:cs typeface="나눔고딕 ExtraBold"/>
              </a:rPr>
              <a:t>공부를</a:t>
            </a:r>
            <a:r>
              <a:rPr lang="ko-KR" altLang="en-US" sz="2400" b="1" spc="-140" dirty="0">
                <a:solidFill>
                  <a:srgbClr val="5A7EA9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5A7EA9"/>
                </a:solidFill>
                <a:latin typeface="나눔고딕 ExtraBold"/>
                <a:cs typeface="나눔고딕 ExtraBold"/>
              </a:rPr>
              <a:t>위한</a:t>
            </a:r>
            <a:r>
              <a:rPr lang="ko-KR" altLang="en-US" sz="2400" b="1" spc="-140" dirty="0">
                <a:solidFill>
                  <a:srgbClr val="5A7EA9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0" dirty="0">
                <a:solidFill>
                  <a:srgbClr val="5A7EA9"/>
                </a:solidFill>
                <a:latin typeface="나눔고딕 ExtraBold"/>
                <a:cs typeface="나눔고딕 ExtraBold"/>
              </a:rPr>
              <a:t>필기도구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EE6D5-1EF1-D837-80FE-D7912B3C796C}"/>
              </a:ext>
            </a:extLst>
          </p:cNvPr>
          <p:cNvSpPr txBox="1"/>
          <p:nvPr/>
        </p:nvSpPr>
        <p:spPr>
          <a:xfrm>
            <a:off x="5693228" y="1909312"/>
            <a:ext cx="35650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/>
              <a:t>서브라임</a:t>
            </a:r>
            <a:r>
              <a:rPr lang="ko-KR" altLang="en-US" sz="3600" dirty="0"/>
              <a:t> 텍스트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EE705D-F57C-F5B5-B5FD-22FEDE125BEB}"/>
              </a:ext>
            </a:extLst>
          </p:cNvPr>
          <p:cNvSpPr txBox="1"/>
          <p:nvPr/>
        </p:nvSpPr>
        <p:spPr>
          <a:xfrm>
            <a:off x="5693228" y="267342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웹 프로그래밍 작업을 위한 텍스트 편집기, 무료로 사용 가능 http://www.sublimetext.com/3 접속, 설치 파일 내려 받기</a:t>
            </a:r>
          </a:p>
        </p:txBody>
      </p:sp>
      <p:pic>
        <p:nvPicPr>
          <p:cNvPr id="1030" name="Picture 6" descr="맥북] 서브라임텍스트 단축키 (Sublime Text's Keyboard Shortcuts) : 네이버 블로그">
            <a:extLst>
              <a:ext uri="{FF2B5EF4-FFF2-40B4-BE49-F238E27FC236}">
                <a16:creationId xmlns:a16="http://schemas.microsoft.com/office/drawing/2014/main" id="{11C36E8F-0EC4-C0F1-90EE-1857A0A6B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38" y="2018169"/>
            <a:ext cx="4591239" cy="298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25D9394-AF6F-80D8-B709-83E6EC3EDF1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1AD1A1-CCFF-028A-B1E8-C669E6F0F2E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19B873-B906-A18D-BE88-3A37450F96BD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788607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56955B-491D-828C-DE90-F0620954397B}"/>
              </a:ext>
            </a:extLst>
          </p:cNvPr>
          <p:cNvSpPr txBox="1"/>
          <p:nvPr/>
        </p:nvSpPr>
        <p:spPr>
          <a:xfrm>
            <a:off x="306648" y="319086"/>
            <a:ext cx="103171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Visual Studio Code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6FC79-1F1A-0D42-4B49-19CF7BE04516}"/>
              </a:ext>
            </a:extLst>
          </p:cNvPr>
          <p:cNvSpPr txBox="1"/>
          <p:nvPr/>
        </p:nvSpPr>
        <p:spPr>
          <a:xfrm>
            <a:off x="4468373" y="5017673"/>
            <a:ext cx="3066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https://code.visualstudio.com/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06257CD-32DC-B246-AC61-6082D148F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98" y="2017059"/>
            <a:ext cx="4116775" cy="2554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CE5CF06C-57F0-D063-A075-E0EC9C3FA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567" y="2017059"/>
            <a:ext cx="3294358" cy="2554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D98C885-4B6A-CD75-4430-95FB02BD4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42" y="2017058"/>
            <a:ext cx="3780887" cy="2554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ABEE4E-BEC5-58DE-4E16-BE68CD8DD38F}"/>
              </a:ext>
            </a:extLst>
          </p:cNvPr>
          <p:cNvSpPr txBox="1"/>
          <p:nvPr/>
        </p:nvSpPr>
        <p:spPr>
          <a:xfrm>
            <a:off x="351598" y="9868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5A7EA9"/>
                </a:solidFill>
                <a:latin typeface="한컴산뜻돋움"/>
                <a:cs typeface="한컴산뜻돋움"/>
              </a:rPr>
              <a:t>HTML</a:t>
            </a:r>
            <a:r>
              <a:rPr lang="ko-KR" altLang="en-US" sz="2400" b="1" spc="-100" dirty="0">
                <a:solidFill>
                  <a:srgbClr val="5A7EA9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5A7EA9"/>
                </a:solidFill>
                <a:latin typeface="나눔고딕 ExtraBold"/>
                <a:cs typeface="나눔고딕 ExtraBold"/>
              </a:rPr>
              <a:t>공부를</a:t>
            </a:r>
            <a:r>
              <a:rPr lang="ko-KR" altLang="en-US" sz="2400" b="1" spc="-140" dirty="0">
                <a:solidFill>
                  <a:srgbClr val="5A7EA9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5A7EA9"/>
                </a:solidFill>
                <a:latin typeface="나눔고딕 ExtraBold"/>
                <a:cs typeface="나눔고딕 ExtraBold"/>
              </a:rPr>
              <a:t>위한</a:t>
            </a:r>
            <a:r>
              <a:rPr lang="ko-KR" altLang="en-US" sz="2400" b="1" spc="-140" dirty="0">
                <a:solidFill>
                  <a:srgbClr val="5A7EA9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0" dirty="0">
                <a:solidFill>
                  <a:srgbClr val="5A7EA9"/>
                </a:solidFill>
                <a:latin typeface="나눔고딕 ExtraBold"/>
                <a:cs typeface="나눔고딕 ExtraBold"/>
              </a:rPr>
              <a:t>필기도구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A4919A7-F78F-73CE-52BC-15CEA7BBDD2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7AFA66-7316-F2F2-9612-A79A61DB39C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78AA25-E455-2D1B-D912-9E44A0A1C46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686101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BEB3D02-5980-4DAE-6CE4-6DAAAB412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2" y="2590800"/>
            <a:ext cx="7343775" cy="167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3D76F9-1D41-6E13-E776-FF98E0E18AC1}"/>
              </a:ext>
            </a:extLst>
          </p:cNvPr>
          <p:cNvSpPr txBox="1"/>
          <p:nvPr/>
        </p:nvSpPr>
        <p:spPr>
          <a:xfrm>
            <a:off x="306648" y="319086"/>
            <a:ext cx="103171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VStudio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확장팩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042D-F21F-58D5-8A6D-0D399F640D70}"/>
              </a:ext>
            </a:extLst>
          </p:cNvPr>
          <p:cNvSpPr txBox="1"/>
          <p:nvPr/>
        </p:nvSpPr>
        <p:spPr>
          <a:xfrm>
            <a:off x="351598" y="9868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5A7EA9"/>
                </a:solidFill>
                <a:latin typeface="한컴산뜻돋움"/>
              </a:rPr>
              <a:t>Bracket</a:t>
            </a:r>
            <a:r>
              <a:rPr lang="ko-KR" altLang="en-US" sz="2400" b="1" dirty="0">
                <a:solidFill>
                  <a:srgbClr val="5A7EA9"/>
                </a:solidFill>
                <a:latin typeface="한컴산뜻돋움"/>
              </a:rPr>
              <a:t> </a:t>
            </a:r>
            <a:r>
              <a:rPr lang="en-US" altLang="ko-KR" sz="2400" b="1" dirty="0">
                <a:solidFill>
                  <a:srgbClr val="5A7EA9"/>
                </a:solidFill>
                <a:latin typeface="한컴산뜻돋움"/>
              </a:rPr>
              <a:t>Pair</a:t>
            </a:r>
            <a:r>
              <a:rPr lang="ko-KR" altLang="en-US" sz="2400" b="1" dirty="0">
                <a:solidFill>
                  <a:srgbClr val="5A7EA9"/>
                </a:solidFill>
                <a:latin typeface="한컴산뜻돋움"/>
              </a:rPr>
              <a:t> </a:t>
            </a:r>
            <a:r>
              <a:rPr lang="en-US" altLang="ko-KR" sz="2400" b="1" dirty="0">
                <a:solidFill>
                  <a:srgbClr val="5A7EA9"/>
                </a:solidFill>
                <a:latin typeface="한컴산뜻돋움"/>
              </a:rPr>
              <a:t>Colorization</a:t>
            </a:r>
            <a:r>
              <a:rPr lang="ko-KR" altLang="en-US" sz="2400" b="1" dirty="0">
                <a:solidFill>
                  <a:srgbClr val="5A7EA9"/>
                </a:solidFill>
                <a:latin typeface="한컴산뜻돋움"/>
              </a:rPr>
              <a:t> </a:t>
            </a:r>
            <a:r>
              <a:rPr lang="en-US" altLang="ko-KR" sz="2400" b="1" dirty="0">
                <a:solidFill>
                  <a:srgbClr val="5A7EA9"/>
                </a:solidFill>
                <a:latin typeface="한컴산뜻돋움"/>
              </a:rPr>
              <a:t>Toggler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524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5BC423C-C836-C2FD-9910-D18F2B1A5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25" y="2628900"/>
            <a:ext cx="6686550" cy="1600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DB6452-D481-A8B9-E80F-7B58F404474F}"/>
              </a:ext>
            </a:extLst>
          </p:cNvPr>
          <p:cNvSpPr txBox="1"/>
          <p:nvPr/>
        </p:nvSpPr>
        <p:spPr>
          <a:xfrm>
            <a:off x="306648" y="319086"/>
            <a:ext cx="103171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VStudio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확장팩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44885-40D6-9D39-3FD0-6DF8914487ED}"/>
              </a:ext>
            </a:extLst>
          </p:cNvPr>
          <p:cNvSpPr txBox="1"/>
          <p:nvPr/>
        </p:nvSpPr>
        <p:spPr>
          <a:xfrm>
            <a:off x="351598" y="9868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5A7EA9"/>
                </a:solidFill>
                <a:latin typeface="한컴산뜻돋움"/>
              </a:rPr>
              <a:t>Indent-colorizer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766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B6582CD4-4AA2-F7CD-7D3D-48EB1B129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37" y="2643187"/>
            <a:ext cx="6029325" cy="15716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6F8613-FE42-B1B3-59FB-486690D4B90C}"/>
              </a:ext>
            </a:extLst>
          </p:cNvPr>
          <p:cNvSpPr txBox="1"/>
          <p:nvPr/>
        </p:nvSpPr>
        <p:spPr>
          <a:xfrm>
            <a:off x="306648" y="319086"/>
            <a:ext cx="103171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VStudio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확장팩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131D5-4D14-9F25-E995-B4994DF3D5E9}"/>
              </a:ext>
            </a:extLst>
          </p:cNvPr>
          <p:cNvSpPr txBox="1"/>
          <p:nvPr/>
        </p:nvSpPr>
        <p:spPr>
          <a:xfrm>
            <a:off x="351598" y="9868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5A7EA9"/>
                </a:solidFill>
                <a:latin typeface="한컴산뜻돋움"/>
              </a:rPr>
              <a:t>Auto Rename Tag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227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웹브라우저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55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원이(가) 표시된 사진&#10;&#10;자동 생성된 설명">
            <a:extLst>
              <a:ext uri="{FF2B5EF4-FFF2-40B4-BE49-F238E27FC236}">
                <a16:creationId xmlns:a16="http://schemas.microsoft.com/office/drawing/2014/main" id="{818234CA-57C8-FE4B-1F82-0C299366B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7" y="2633662"/>
            <a:ext cx="10487025" cy="1590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21D5B0-4A72-8D1C-316F-28E88374C3B1}"/>
              </a:ext>
            </a:extLst>
          </p:cNvPr>
          <p:cNvSpPr txBox="1"/>
          <p:nvPr/>
        </p:nvSpPr>
        <p:spPr>
          <a:xfrm>
            <a:off x="306648" y="319086"/>
            <a:ext cx="103171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VStudio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확장팩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7391A-4455-9427-ACBE-AD9EDFD52C91}"/>
              </a:ext>
            </a:extLst>
          </p:cNvPr>
          <p:cNvSpPr txBox="1"/>
          <p:nvPr/>
        </p:nvSpPr>
        <p:spPr>
          <a:xfrm>
            <a:off x="351598" y="9868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5A7EA9"/>
                </a:solidFill>
                <a:latin typeface="한컴산뜻돋움"/>
              </a:rPr>
              <a:t>CSS Peek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493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432947F0-7582-3A02-2404-B340DFF59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37" y="2576512"/>
            <a:ext cx="8620125" cy="1704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ADF52E-76D1-5CB8-0E9E-CB5A07AD59ED}"/>
              </a:ext>
            </a:extLst>
          </p:cNvPr>
          <p:cNvSpPr txBox="1"/>
          <p:nvPr/>
        </p:nvSpPr>
        <p:spPr>
          <a:xfrm>
            <a:off x="306648" y="319086"/>
            <a:ext cx="103171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VStudio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확장팩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5B9ED-B04C-93FF-A3E4-C5821E8D77A0}"/>
              </a:ext>
            </a:extLst>
          </p:cNvPr>
          <p:cNvSpPr txBox="1"/>
          <p:nvPr/>
        </p:nvSpPr>
        <p:spPr>
          <a:xfrm>
            <a:off x="351598" y="9868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5A7EA9"/>
                </a:solidFill>
                <a:latin typeface="한컴산뜻돋움"/>
              </a:rPr>
              <a:t>HTML to CSS autocompletion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012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7C511AD4-5D74-F68E-52ED-759F83C17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2581275"/>
            <a:ext cx="6591300" cy="1695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0BE513-DCFF-BE9A-677E-2093768645BE}"/>
              </a:ext>
            </a:extLst>
          </p:cNvPr>
          <p:cNvSpPr txBox="1"/>
          <p:nvPr/>
        </p:nvSpPr>
        <p:spPr>
          <a:xfrm>
            <a:off x="306648" y="319086"/>
            <a:ext cx="103171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VStudio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확장팩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4B1DC5-883D-E1B2-8F38-D972F53EA0DA}"/>
              </a:ext>
            </a:extLst>
          </p:cNvPr>
          <p:cNvSpPr txBox="1"/>
          <p:nvPr/>
        </p:nvSpPr>
        <p:spPr>
          <a:xfrm>
            <a:off x="351598" y="9868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5A7EA9"/>
                </a:solidFill>
                <a:latin typeface="한컴산뜻돋움"/>
              </a:rPr>
              <a:t>HTML CSS Support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230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38C7800-173E-0AD5-858D-1CDC63B0F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5" y="2576512"/>
            <a:ext cx="6724650" cy="1704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352987-8423-D8A6-29C9-402621D94060}"/>
              </a:ext>
            </a:extLst>
          </p:cNvPr>
          <p:cNvSpPr txBox="1"/>
          <p:nvPr/>
        </p:nvSpPr>
        <p:spPr>
          <a:xfrm>
            <a:off x="306648" y="319086"/>
            <a:ext cx="103171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VStudio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확장팩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C3942C-5332-EBE5-84A5-6A6910E26396}"/>
              </a:ext>
            </a:extLst>
          </p:cNvPr>
          <p:cNvSpPr txBox="1"/>
          <p:nvPr/>
        </p:nvSpPr>
        <p:spPr>
          <a:xfrm>
            <a:off x="351598" y="9868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5A7EA9"/>
                </a:solidFill>
                <a:latin typeface="한컴산뜻돋움"/>
              </a:rPr>
              <a:t>Pretier</a:t>
            </a:r>
            <a:r>
              <a:rPr lang="en-US" altLang="ko-KR" sz="2400" b="1" dirty="0">
                <a:solidFill>
                  <a:srgbClr val="5A7EA9"/>
                </a:solidFill>
                <a:latin typeface="한컴산뜻돋움"/>
              </a:rPr>
              <a:t> – Code Formatter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858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937501FC-12ED-A4A9-A2D6-1BF6D137F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0" y="2543175"/>
            <a:ext cx="6515100" cy="1771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32476D-55E6-04A9-EE18-0E8CB785C0C5}"/>
              </a:ext>
            </a:extLst>
          </p:cNvPr>
          <p:cNvSpPr txBox="1"/>
          <p:nvPr/>
        </p:nvSpPr>
        <p:spPr>
          <a:xfrm>
            <a:off x="306648" y="319086"/>
            <a:ext cx="103171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VStudio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확장팩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C7D13-D9B7-2CC9-8DFA-9CE06728F9AB}"/>
              </a:ext>
            </a:extLst>
          </p:cNvPr>
          <p:cNvSpPr txBox="1"/>
          <p:nvPr/>
        </p:nvSpPr>
        <p:spPr>
          <a:xfrm>
            <a:off x="351598" y="9868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5A7EA9"/>
                </a:solidFill>
                <a:latin typeface="한컴산뜻돋움"/>
              </a:rPr>
              <a:t>Lorem ipsum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664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B3557FC-DB9B-0FAC-372F-05B1639BF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2633662"/>
            <a:ext cx="8096250" cy="1590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7D7894-2FF0-21EC-8BA4-D1D7FD5A6A44}"/>
              </a:ext>
            </a:extLst>
          </p:cNvPr>
          <p:cNvSpPr txBox="1"/>
          <p:nvPr/>
        </p:nvSpPr>
        <p:spPr>
          <a:xfrm>
            <a:off x="306648" y="319086"/>
            <a:ext cx="103171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VStudio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확장팩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20049F-79F4-7FF5-8FED-13015CC1F0C2}"/>
              </a:ext>
            </a:extLst>
          </p:cNvPr>
          <p:cNvSpPr txBox="1"/>
          <p:nvPr/>
        </p:nvSpPr>
        <p:spPr>
          <a:xfrm>
            <a:off x="351598" y="9868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5A7EA9"/>
                </a:solidFill>
                <a:latin typeface="한컴산뜻돋움"/>
              </a:rPr>
              <a:t>Auto Close Tag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433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47825C0-7481-F266-C48E-6BF22546C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87" y="2657475"/>
            <a:ext cx="5610225" cy="1543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6E8401-66C5-1CF7-9953-B267DA91B88F}"/>
              </a:ext>
            </a:extLst>
          </p:cNvPr>
          <p:cNvSpPr txBox="1"/>
          <p:nvPr/>
        </p:nvSpPr>
        <p:spPr>
          <a:xfrm>
            <a:off x="306648" y="319086"/>
            <a:ext cx="103171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VStudio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확장팩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CFE6F-2451-AE3B-43BC-6D0C9561B0E4}"/>
              </a:ext>
            </a:extLst>
          </p:cNvPr>
          <p:cNvSpPr txBox="1"/>
          <p:nvPr/>
        </p:nvSpPr>
        <p:spPr>
          <a:xfrm>
            <a:off x="351598" y="9868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5A7EA9"/>
                </a:solidFill>
                <a:latin typeface="한컴산뜻돋움"/>
              </a:rPr>
              <a:t>htmltagwrap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756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053F9EC8-9F0F-45B3-B8F2-F06D814B6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2581275"/>
            <a:ext cx="6210300" cy="1695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0B6409-F34C-94FF-4773-F83712601E55}"/>
              </a:ext>
            </a:extLst>
          </p:cNvPr>
          <p:cNvSpPr txBox="1"/>
          <p:nvPr/>
        </p:nvSpPr>
        <p:spPr>
          <a:xfrm>
            <a:off x="306648" y="319086"/>
            <a:ext cx="103171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VStudio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확장팩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C8DDA2-50A7-0E70-800E-E99C8BC1298B}"/>
              </a:ext>
            </a:extLst>
          </p:cNvPr>
          <p:cNvSpPr txBox="1"/>
          <p:nvPr/>
        </p:nvSpPr>
        <p:spPr>
          <a:xfrm>
            <a:off x="351598" y="9868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5A7EA9"/>
                </a:solidFill>
                <a:latin typeface="한컴산뜻돋움"/>
              </a:rPr>
              <a:t>Highlight Matching Tag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720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F0BDE1A-3EB4-834D-D0D7-D0466A21E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12" y="2566987"/>
            <a:ext cx="5600700" cy="1724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C9CD28-AB72-B336-A874-A406ACBEADB4}"/>
              </a:ext>
            </a:extLst>
          </p:cNvPr>
          <p:cNvSpPr txBox="1"/>
          <p:nvPr/>
        </p:nvSpPr>
        <p:spPr>
          <a:xfrm>
            <a:off x="306648" y="319086"/>
            <a:ext cx="103171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VStudio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확장팩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B0C3A-65CE-C0BD-D5C5-A7F2AD706C67}"/>
              </a:ext>
            </a:extLst>
          </p:cNvPr>
          <p:cNvSpPr txBox="1"/>
          <p:nvPr/>
        </p:nvSpPr>
        <p:spPr>
          <a:xfrm>
            <a:off x="351598" y="9868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5A7EA9"/>
                </a:solidFill>
                <a:latin typeface="한컴산뜻돋움"/>
              </a:rPr>
              <a:t>Image preview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95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4B6CD26-9F26-01BF-0F45-72CCC4A9D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2605087"/>
            <a:ext cx="5734050" cy="1647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792793-143A-D625-08E9-42475BDC13BA}"/>
              </a:ext>
            </a:extLst>
          </p:cNvPr>
          <p:cNvSpPr txBox="1"/>
          <p:nvPr/>
        </p:nvSpPr>
        <p:spPr>
          <a:xfrm>
            <a:off x="306648" y="319086"/>
            <a:ext cx="103171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VStudio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확장팩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9A727-1C10-3BDE-5B87-EEAB66915271}"/>
              </a:ext>
            </a:extLst>
          </p:cNvPr>
          <p:cNvSpPr txBox="1"/>
          <p:nvPr/>
        </p:nvSpPr>
        <p:spPr>
          <a:xfrm>
            <a:off x="351598" y="9868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5A7EA9"/>
                </a:solidFill>
                <a:latin typeface="한컴산뜻돋움"/>
              </a:rPr>
              <a:t>Color Highlight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657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78739" y="22838"/>
            <a:ext cx="23190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80" dirty="0">
                <a:solidFill>
                  <a:srgbClr val="FFFFFF"/>
                </a:solidFill>
                <a:latin typeface="나눔고딕"/>
                <a:cs typeface="나눔고딕"/>
              </a:rPr>
              <a:t>01.</a:t>
            </a:r>
            <a:r>
              <a:rPr sz="2800" b="1" spc="-12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나눔고딕"/>
                <a:cs typeface="나눔고딕"/>
              </a:rPr>
              <a:t>HTML</a:t>
            </a:r>
            <a:r>
              <a:rPr sz="2800" b="1" spc="-14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35" dirty="0">
                <a:solidFill>
                  <a:srgbClr val="FFFFFF"/>
                </a:solidFill>
                <a:latin typeface="나눔고딕"/>
                <a:cs typeface="나눔고딕"/>
              </a:rPr>
              <a:t>태그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760" y="1026885"/>
            <a:ext cx="2669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웹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브라우저의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종류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47817" y="3679837"/>
            <a:ext cx="6891020" cy="3159760"/>
            <a:chOff x="5147817" y="3679837"/>
            <a:chExt cx="6891020" cy="315976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3707" y="6228588"/>
              <a:ext cx="1603247" cy="27659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154167" y="3878581"/>
              <a:ext cx="1862455" cy="2350135"/>
            </a:xfrm>
            <a:custGeom>
              <a:avLst/>
              <a:gdLst/>
              <a:ahLst/>
              <a:cxnLst/>
              <a:rect l="l" t="t" r="r" b="b"/>
              <a:pathLst>
                <a:path w="1862454" h="2350135">
                  <a:moveTo>
                    <a:pt x="1761020" y="0"/>
                  </a:moveTo>
                  <a:lnTo>
                    <a:pt x="101307" y="0"/>
                  </a:lnTo>
                  <a:lnTo>
                    <a:pt x="61872" y="7960"/>
                  </a:lnTo>
                  <a:lnTo>
                    <a:pt x="29670" y="29670"/>
                  </a:lnTo>
                  <a:lnTo>
                    <a:pt x="7960" y="61872"/>
                  </a:lnTo>
                  <a:lnTo>
                    <a:pt x="0" y="101307"/>
                  </a:lnTo>
                  <a:lnTo>
                    <a:pt x="0" y="2248700"/>
                  </a:lnTo>
                  <a:lnTo>
                    <a:pt x="7960" y="2288130"/>
                  </a:lnTo>
                  <a:lnTo>
                    <a:pt x="29670" y="2320332"/>
                  </a:lnTo>
                  <a:lnTo>
                    <a:pt x="61872" y="2342045"/>
                  </a:lnTo>
                  <a:lnTo>
                    <a:pt x="101307" y="2350008"/>
                  </a:lnTo>
                  <a:lnTo>
                    <a:pt x="1761020" y="2350008"/>
                  </a:lnTo>
                  <a:lnTo>
                    <a:pt x="1800455" y="2342045"/>
                  </a:lnTo>
                  <a:lnTo>
                    <a:pt x="1832657" y="2320332"/>
                  </a:lnTo>
                  <a:lnTo>
                    <a:pt x="1854367" y="2288130"/>
                  </a:lnTo>
                  <a:lnTo>
                    <a:pt x="1862327" y="2248700"/>
                  </a:lnTo>
                  <a:lnTo>
                    <a:pt x="1862327" y="101307"/>
                  </a:lnTo>
                  <a:lnTo>
                    <a:pt x="1854367" y="61872"/>
                  </a:lnTo>
                  <a:lnTo>
                    <a:pt x="1832657" y="29670"/>
                  </a:lnTo>
                  <a:lnTo>
                    <a:pt x="1800455" y="7960"/>
                  </a:lnTo>
                  <a:lnTo>
                    <a:pt x="17610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54167" y="3878581"/>
              <a:ext cx="1862455" cy="2350135"/>
            </a:xfrm>
            <a:custGeom>
              <a:avLst/>
              <a:gdLst/>
              <a:ahLst/>
              <a:cxnLst/>
              <a:rect l="l" t="t" r="r" b="b"/>
              <a:pathLst>
                <a:path w="1862454" h="2350135">
                  <a:moveTo>
                    <a:pt x="0" y="101307"/>
                  </a:moveTo>
                  <a:lnTo>
                    <a:pt x="7960" y="61872"/>
                  </a:lnTo>
                  <a:lnTo>
                    <a:pt x="29670" y="29670"/>
                  </a:lnTo>
                  <a:lnTo>
                    <a:pt x="61872" y="7960"/>
                  </a:lnTo>
                  <a:lnTo>
                    <a:pt x="101307" y="0"/>
                  </a:lnTo>
                  <a:lnTo>
                    <a:pt x="1761020" y="0"/>
                  </a:lnTo>
                  <a:lnTo>
                    <a:pt x="1800455" y="7960"/>
                  </a:lnTo>
                  <a:lnTo>
                    <a:pt x="1832657" y="29670"/>
                  </a:lnTo>
                  <a:lnTo>
                    <a:pt x="1854367" y="61872"/>
                  </a:lnTo>
                  <a:lnTo>
                    <a:pt x="1862327" y="101307"/>
                  </a:lnTo>
                  <a:lnTo>
                    <a:pt x="1862327" y="2248700"/>
                  </a:lnTo>
                  <a:lnTo>
                    <a:pt x="1854367" y="2288130"/>
                  </a:lnTo>
                  <a:lnTo>
                    <a:pt x="1832657" y="2320332"/>
                  </a:lnTo>
                  <a:lnTo>
                    <a:pt x="1800455" y="2342045"/>
                  </a:lnTo>
                  <a:lnTo>
                    <a:pt x="1761020" y="2350008"/>
                  </a:lnTo>
                  <a:lnTo>
                    <a:pt x="101307" y="2350008"/>
                  </a:lnTo>
                  <a:lnTo>
                    <a:pt x="61872" y="2342045"/>
                  </a:lnTo>
                  <a:lnTo>
                    <a:pt x="29670" y="2320332"/>
                  </a:lnTo>
                  <a:lnTo>
                    <a:pt x="7960" y="2288130"/>
                  </a:lnTo>
                  <a:lnTo>
                    <a:pt x="0" y="2248700"/>
                  </a:lnTo>
                  <a:lnTo>
                    <a:pt x="0" y="101307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6755" y="4020312"/>
              <a:ext cx="1604772" cy="20665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6093" y="5755312"/>
              <a:ext cx="2038715" cy="87208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761651" y="4090103"/>
              <a:ext cx="2736215" cy="2299335"/>
            </a:xfrm>
            <a:custGeom>
              <a:avLst/>
              <a:gdLst/>
              <a:ahLst/>
              <a:cxnLst/>
              <a:rect l="l" t="t" r="r" b="b"/>
              <a:pathLst>
                <a:path w="2736215" h="2299335">
                  <a:moveTo>
                    <a:pt x="2197211" y="0"/>
                  </a:moveTo>
                  <a:lnTo>
                    <a:pt x="65259" y="655390"/>
                  </a:lnTo>
                  <a:lnTo>
                    <a:pt x="10299" y="701133"/>
                  </a:lnTo>
                  <a:lnTo>
                    <a:pt x="0" y="735436"/>
                  </a:lnTo>
                  <a:lnTo>
                    <a:pt x="3791" y="772345"/>
                  </a:lnTo>
                  <a:lnTo>
                    <a:pt x="458350" y="2233835"/>
                  </a:lnTo>
                  <a:lnTo>
                    <a:pt x="476156" y="2266384"/>
                  </a:lnTo>
                  <a:lnTo>
                    <a:pt x="504092" y="2288796"/>
                  </a:lnTo>
                  <a:lnTo>
                    <a:pt x="538396" y="2299095"/>
                  </a:lnTo>
                  <a:lnTo>
                    <a:pt x="575304" y="2295303"/>
                  </a:lnTo>
                  <a:lnTo>
                    <a:pt x="2670347" y="1643704"/>
                  </a:lnTo>
                  <a:lnTo>
                    <a:pt x="2702893" y="1625891"/>
                  </a:lnTo>
                  <a:lnTo>
                    <a:pt x="2725303" y="1597953"/>
                  </a:lnTo>
                  <a:lnTo>
                    <a:pt x="2735602" y="1563651"/>
                  </a:lnTo>
                  <a:lnTo>
                    <a:pt x="2731815" y="1526750"/>
                  </a:lnTo>
                  <a:lnTo>
                    <a:pt x="2277257" y="65259"/>
                  </a:lnTo>
                  <a:lnTo>
                    <a:pt x="2259450" y="32711"/>
                  </a:lnTo>
                  <a:lnTo>
                    <a:pt x="2231514" y="10299"/>
                  </a:lnTo>
                  <a:lnTo>
                    <a:pt x="21972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61651" y="4090103"/>
              <a:ext cx="2736215" cy="2299335"/>
            </a:xfrm>
            <a:custGeom>
              <a:avLst/>
              <a:gdLst/>
              <a:ahLst/>
              <a:cxnLst/>
              <a:rect l="l" t="t" r="r" b="b"/>
              <a:pathLst>
                <a:path w="2736215" h="2299335">
                  <a:moveTo>
                    <a:pt x="3791" y="772345"/>
                  </a:moveTo>
                  <a:lnTo>
                    <a:pt x="10299" y="701133"/>
                  </a:lnTo>
                  <a:lnTo>
                    <a:pt x="65259" y="655390"/>
                  </a:lnTo>
                  <a:lnTo>
                    <a:pt x="2160302" y="3791"/>
                  </a:lnTo>
                  <a:lnTo>
                    <a:pt x="2197211" y="0"/>
                  </a:lnTo>
                  <a:lnTo>
                    <a:pt x="2231514" y="10299"/>
                  </a:lnTo>
                  <a:lnTo>
                    <a:pt x="2259450" y="32711"/>
                  </a:lnTo>
                  <a:lnTo>
                    <a:pt x="2277257" y="65259"/>
                  </a:lnTo>
                  <a:lnTo>
                    <a:pt x="2731815" y="1526750"/>
                  </a:lnTo>
                  <a:lnTo>
                    <a:pt x="2735602" y="1563651"/>
                  </a:lnTo>
                  <a:lnTo>
                    <a:pt x="2725303" y="1597953"/>
                  </a:lnTo>
                  <a:lnTo>
                    <a:pt x="2702893" y="1625891"/>
                  </a:lnTo>
                  <a:lnTo>
                    <a:pt x="2670347" y="1643704"/>
                  </a:lnTo>
                  <a:lnTo>
                    <a:pt x="575304" y="2295303"/>
                  </a:lnTo>
                  <a:lnTo>
                    <a:pt x="538396" y="2299095"/>
                  </a:lnTo>
                  <a:lnTo>
                    <a:pt x="504092" y="2288796"/>
                  </a:lnTo>
                  <a:lnTo>
                    <a:pt x="476156" y="2266384"/>
                  </a:lnTo>
                  <a:lnTo>
                    <a:pt x="458350" y="2233835"/>
                  </a:lnTo>
                  <a:lnTo>
                    <a:pt x="3791" y="772345"/>
                  </a:lnTo>
                  <a:close/>
                </a:path>
              </a:pathLst>
            </a:custGeom>
            <a:ln w="126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6300" y="4244597"/>
              <a:ext cx="2460633" cy="19938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0560" y="6315138"/>
              <a:ext cx="1782399" cy="52421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790081" y="4843783"/>
              <a:ext cx="2242185" cy="1771650"/>
            </a:xfrm>
            <a:custGeom>
              <a:avLst/>
              <a:gdLst/>
              <a:ahLst/>
              <a:cxnLst/>
              <a:rect l="l" t="t" r="r" b="b"/>
              <a:pathLst>
                <a:path w="2242184" h="1771650">
                  <a:moveTo>
                    <a:pt x="1932914" y="0"/>
                  </a:moveTo>
                  <a:lnTo>
                    <a:pt x="66281" y="309918"/>
                  </a:lnTo>
                  <a:lnTo>
                    <a:pt x="13947" y="342530"/>
                  </a:lnTo>
                  <a:lnTo>
                    <a:pt x="0" y="402602"/>
                  </a:lnTo>
                  <a:lnTo>
                    <a:pt x="216192" y="1704746"/>
                  </a:lnTo>
                  <a:lnTo>
                    <a:pt x="227575" y="1734651"/>
                  </a:lnTo>
                  <a:lnTo>
                    <a:pt x="248804" y="1757091"/>
                  </a:lnTo>
                  <a:lnTo>
                    <a:pt x="276897" y="1769931"/>
                  </a:lnTo>
                  <a:lnTo>
                    <a:pt x="308876" y="1771040"/>
                  </a:lnTo>
                  <a:lnTo>
                    <a:pt x="2175497" y="1461122"/>
                  </a:lnTo>
                  <a:lnTo>
                    <a:pt x="2205402" y="1449738"/>
                  </a:lnTo>
                  <a:lnTo>
                    <a:pt x="2227841" y="1428510"/>
                  </a:lnTo>
                  <a:lnTo>
                    <a:pt x="2240682" y="1400416"/>
                  </a:lnTo>
                  <a:lnTo>
                    <a:pt x="2241791" y="1368437"/>
                  </a:lnTo>
                  <a:lnTo>
                    <a:pt x="2025599" y="66293"/>
                  </a:lnTo>
                  <a:lnTo>
                    <a:pt x="2014214" y="36390"/>
                  </a:lnTo>
                  <a:lnTo>
                    <a:pt x="1992982" y="13954"/>
                  </a:lnTo>
                  <a:lnTo>
                    <a:pt x="1964888" y="1114"/>
                  </a:lnTo>
                  <a:lnTo>
                    <a:pt x="19329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790081" y="4843783"/>
              <a:ext cx="2242185" cy="1771650"/>
            </a:xfrm>
            <a:custGeom>
              <a:avLst/>
              <a:gdLst/>
              <a:ahLst/>
              <a:cxnLst/>
              <a:rect l="l" t="t" r="r" b="b"/>
              <a:pathLst>
                <a:path w="2242184" h="1771650">
                  <a:moveTo>
                    <a:pt x="0" y="402602"/>
                  </a:moveTo>
                  <a:lnTo>
                    <a:pt x="13947" y="342530"/>
                  </a:lnTo>
                  <a:lnTo>
                    <a:pt x="66281" y="309918"/>
                  </a:lnTo>
                  <a:lnTo>
                    <a:pt x="1932914" y="0"/>
                  </a:lnTo>
                  <a:lnTo>
                    <a:pt x="1964888" y="1114"/>
                  </a:lnTo>
                  <a:lnTo>
                    <a:pt x="1992982" y="13954"/>
                  </a:lnTo>
                  <a:lnTo>
                    <a:pt x="2014214" y="36390"/>
                  </a:lnTo>
                  <a:lnTo>
                    <a:pt x="2025599" y="66293"/>
                  </a:lnTo>
                  <a:lnTo>
                    <a:pt x="2241791" y="1368437"/>
                  </a:lnTo>
                  <a:lnTo>
                    <a:pt x="2240682" y="1400416"/>
                  </a:lnTo>
                  <a:lnTo>
                    <a:pt x="2227841" y="1428510"/>
                  </a:lnTo>
                  <a:lnTo>
                    <a:pt x="2205402" y="1449738"/>
                  </a:lnTo>
                  <a:lnTo>
                    <a:pt x="2175497" y="1461122"/>
                  </a:lnTo>
                  <a:lnTo>
                    <a:pt x="308876" y="1771040"/>
                  </a:lnTo>
                  <a:lnTo>
                    <a:pt x="276897" y="1769931"/>
                  </a:lnTo>
                  <a:lnTo>
                    <a:pt x="248804" y="1757091"/>
                  </a:lnTo>
                  <a:lnTo>
                    <a:pt x="227575" y="1734651"/>
                  </a:lnTo>
                  <a:lnTo>
                    <a:pt x="216192" y="1704746"/>
                  </a:lnTo>
                  <a:lnTo>
                    <a:pt x="0" y="402602"/>
                  </a:lnTo>
                  <a:close/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32243" y="5111677"/>
              <a:ext cx="1823746" cy="124816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63653" y="5249278"/>
              <a:ext cx="1882679" cy="44015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047631" y="3686187"/>
              <a:ext cx="2299970" cy="1760220"/>
            </a:xfrm>
            <a:custGeom>
              <a:avLst/>
              <a:gdLst/>
              <a:ahLst/>
              <a:cxnLst/>
              <a:rect l="l" t="t" r="r" b="b"/>
              <a:pathLst>
                <a:path w="2299970" h="1760220">
                  <a:moveTo>
                    <a:pt x="235305" y="0"/>
                  </a:moveTo>
                  <a:lnTo>
                    <a:pt x="172899" y="18667"/>
                  </a:lnTo>
                  <a:lnTo>
                    <a:pt x="141973" y="75996"/>
                  </a:lnTo>
                  <a:lnTo>
                    <a:pt x="0" y="1463040"/>
                  </a:lnTo>
                  <a:lnTo>
                    <a:pt x="3278" y="1496677"/>
                  </a:lnTo>
                  <a:lnTo>
                    <a:pt x="18667" y="1525446"/>
                  </a:lnTo>
                  <a:lnTo>
                    <a:pt x="43721" y="1546345"/>
                  </a:lnTo>
                  <a:lnTo>
                    <a:pt x="75996" y="1556372"/>
                  </a:lnTo>
                  <a:lnTo>
                    <a:pt x="2064321" y="1759889"/>
                  </a:lnTo>
                  <a:lnTo>
                    <a:pt x="2097958" y="1756611"/>
                  </a:lnTo>
                  <a:lnTo>
                    <a:pt x="2126727" y="1741222"/>
                  </a:lnTo>
                  <a:lnTo>
                    <a:pt x="2147626" y="1716168"/>
                  </a:lnTo>
                  <a:lnTo>
                    <a:pt x="2157653" y="1683893"/>
                  </a:lnTo>
                  <a:lnTo>
                    <a:pt x="2299627" y="296849"/>
                  </a:lnTo>
                  <a:lnTo>
                    <a:pt x="2296348" y="263212"/>
                  </a:lnTo>
                  <a:lnTo>
                    <a:pt x="2280959" y="234443"/>
                  </a:lnTo>
                  <a:lnTo>
                    <a:pt x="2255905" y="213544"/>
                  </a:lnTo>
                  <a:lnTo>
                    <a:pt x="2223630" y="203517"/>
                  </a:lnTo>
                  <a:lnTo>
                    <a:pt x="2353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047631" y="3686187"/>
              <a:ext cx="2299970" cy="1760220"/>
            </a:xfrm>
            <a:custGeom>
              <a:avLst/>
              <a:gdLst/>
              <a:ahLst/>
              <a:cxnLst/>
              <a:rect l="l" t="t" r="r" b="b"/>
              <a:pathLst>
                <a:path w="2299970" h="1760220">
                  <a:moveTo>
                    <a:pt x="141973" y="75996"/>
                  </a:moveTo>
                  <a:lnTo>
                    <a:pt x="152000" y="43721"/>
                  </a:lnTo>
                  <a:lnTo>
                    <a:pt x="172899" y="18667"/>
                  </a:lnTo>
                  <a:lnTo>
                    <a:pt x="201668" y="3278"/>
                  </a:lnTo>
                  <a:lnTo>
                    <a:pt x="235305" y="0"/>
                  </a:lnTo>
                  <a:lnTo>
                    <a:pt x="2223630" y="203517"/>
                  </a:lnTo>
                  <a:lnTo>
                    <a:pt x="2255905" y="213544"/>
                  </a:lnTo>
                  <a:lnTo>
                    <a:pt x="2280959" y="234443"/>
                  </a:lnTo>
                  <a:lnTo>
                    <a:pt x="2296348" y="263212"/>
                  </a:lnTo>
                  <a:lnTo>
                    <a:pt x="2299627" y="296849"/>
                  </a:lnTo>
                  <a:lnTo>
                    <a:pt x="2157653" y="1683893"/>
                  </a:lnTo>
                  <a:lnTo>
                    <a:pt x="2147626" y="1716168"/>
                  </a:lnTo>
                  <a:lnTo>
                    <a:pt x="2126727" y="1741222"/>
                  </a:lnTo>
                  <a:lnTo>
                    <a:pt x="2097958" y="1756611"/>
                  </a:lnTo>
                  <a:lnTo>
                    <a:pt x="2064321" y="1759889"/>
                  </a:lnTo>
                  <a:lnTo>
                    <a:pt x="75996" y="1556372"/>
                  </a:lnTo>
                  <a:lnTo>
                    <a:pt x="43721" y="1546345"/>
                  </a:lnTo>
                  <a:lnTo>
                    <a:pt x="18667" y="1525446"/>
                  </a:lnTo>
                  <a:lnTo>
                    <a:pt x="3278" y="1496677"/>
                  </a:lnTo>
                  <a:lnTo>
                    <a:pt x="0" y="1463040"/>
                  </a:lnTo>
                  <a:lnTo>
                    <a:pt x="141973" y="75996"/>
                  </a:lnTo>
                  <a:close/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69808" y="3825878"/>
              <a:ext cx="2070288" cy="1489207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5200" y="6476749"/>
            <a:ext cx="12082145" cy="36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75" dirty="0">
                <a:solidFill>
                  <a:srgbClr val="404040"/>
                </a:solidFill>
                <a:latin typeface="휴먼편지체"/>
                <a:cs typeface="휴먼편지체"/>
              </a:rPr>
              <a:t>출처</a:t>
            </a:r>
            <a:r>
              <a:rPr sz="1100" spc="75" dirty="0">
                <a:solidFill>
                  <a:srgbClr val="404040"/>
                </a:solidFill>
                <a:latin typeface="한컴산뜻돋움"/>
                <a:cs typeface="한컴산뜻돋움"/>
              </a:rPr>
              <a:t>:</a:t>
            </a:r>
            <a:r>
              <a:rPr sz="110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11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https://t1.daumcdn.net/cfile/tistory/2232964F5538FB1430</a:t>
            </a:r>
            <a:r>
              <a:rPr sz="1100" spc="-1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1100" spc="75" dirty="0">
                <a:solidFill>
                  <a:srgbClr val="404040"/>
                </a:solidFill>
                <a:latin typeface="휴먼편지체"/>
                <a:cs typeface="휴먼편지체"/>
              </a:rPr>
              <a:t>출처</a:t>
            </a:r>
            <a:r>
              <a:rPr sz="1100" spc="75" dirty="0">
                <a:solidFill>
                  <a:srgbClr val="404040"/>
                </a:solidFill>
                <a:latin typeface="한컴산뜻돋움"/>
                <a:cs typeface="한컴산뜻돋움"/>
              </a:rPr>
              <a:t>:</a:t>
            </a:r>
            <a:r>
              <a:rPr sz="1100" spc="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11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https://img.hankyung.com/photo/201907/01.20147181.1.jpg</a:t>
            </a:r>
            <a:endParaRPr sz="1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75" dirty="0">
                <a:solidFill>
                  <a:srgbClr val="404040"/>
                </a:solidFill>
                <a:latin typeface="휴먼편지체"/>
                <a:cs typeface="휴먼편지체"/>
              </a:rPr>
              <a:t>출처</a:t>
            </a:r>
            <a:r>
              <a:rPr sz="1100" spc="75" dirty="0">
                <a:solidFill>
                  <a:srgbClr val="404040"/>
                </a:solidFill>
                <a:latin typeface="한컴산뜻돋움"/>
                <a:cs typeface="한컴산뜻돋움"/>
              </a:rPr>
              <a:t>:</a:t>
            </a:r>
            <a:r>
              <a:rPr sz="1100" spc="19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1100" spc="-10" dirty="0">
                <a:solidFill>
                  <a:srgbClr val="404040"/>
                </a:solidFill>
                <a:latin typeface="한컴산뜻돋움"/>
                <a:cs typeface="한컴산뜻돋움"/>
                <a:hlinkClick r:id="rId10"/>
              </a:rPr>
              <a:t>http://www.amc.seoul.kr/asan/healthstory/lifehealth/lifeHealthDetail.do?healthyLifeId=28341</a:t>
            </a:r>
            <a:r>
              <a:rPr sz="1100" spc="-10" dirty="0">
                <a:solidFill>
                  <a:srgbClr val="404040"/>
                </a:solidFill>
                <a:latin typeface="휴먼편지체"/>
                <a:cs typeface="휴먼편지체"/>
                <a:hlinkClick r:id="rId10"/>
              </a:rPr>
              <a:t>출처</a:t>
            </a:r>
            <a:r>
              <a:rPr sz="1100" spc="-10" dirty="0">
                <a:solidFill>
                  <a:srgbClr val="404040"/>
                </a:solidFill>
                <a:latin typeface="한컴산뜻돋움"/>
                <a:cs typeface="한컴산뜻돋움"/>
                <a:hlinkClick r:id="rId10"/>
              </a:rPr>
              <a:t>:</a:t>
            </a:r>
            <a:r>
              <a:rPr sz="1100" spc="18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11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https://image.edaily.co.kr/images/Photo/files/NP/S/2016/06/PS16060300126.jpg</a:t>
            </a:r>
            <a:endParaRPr sz="1100">
              <a:latin typeface="한컴산뜻돋움"/>
              <a:cs typeface="한컴산뜻돋움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DA02BB-1ED3-9091-3436-DD76A3259321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브라우저와 종류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60C2CE-19BA-D39B-A6DF-EAD2AE104785}"/>
              </a:ext>
            </a:extLst>
          </p:cNvPr>
          <p:cNvSpPr txBox="1"/>
          <p:nvPr/>
        </p:nvSpPr>
        <p:spPr>
          <a:xfrm>
            <a:off x="361694" y="1919433"/>
            <a:ext cx="8566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웹 브라우저란</a:t>
            </a:r>
            <a:r>
              <a:rPr lang="en-US" altLang="ko-KR" sz="3600" dirty="0"/>
              <a:t>?</a:t>
            </a:r>
            <a:r>
              <a:rPr lang="en-US" altLang="ko-KR" sz="2400" dirty="0"/>
              <a:t>(web</a:t>
            </a:r>
            <a:r>
              <a:rPr lang="ko-KR" altLang="en-US" sz="2400" dirty="0"/>
              <a:t> </a:t>
            </a:r>
            <a:r>
              <a:rPr lang="en-US" altLang="ko-KR" sz="2400" dirty="0"/>
              <a:t>browser)</a:t>
            </a:r>
            <a:endParaRPr lang="ko-KR" alt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2EE61F-039B-567E-A980-EF1D8455A34D}"/>
              </a:ext>
            </a:extLst>
          </p:cNvPr>
          <p:cNvSpPr txBox="1"/>
          <p:nvPr/>
        </p:nvSpPr>
        <p:spPr>
          <a:xfrm>
            <a:off x="361694" y="2609629"/>
            <a:ext cx="90831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웹 브라우저는 인터넷과 연결되어 있는 수많은 HTML 문서를  여행을  할  때  사용하는 </a:t>
            </a:r>
            <a:r>
              <a:rPr lang="ko-KR" altLang="en-US" b="1" dirty="0">
                <a:solidFill>
                  <a:srgbClr val="C00000"/>
                </a:solidFill>
              </a:rPr>
              <a:t>응용  프로그램</a:t>
            </a:r>
            <a:r>
              <a:rPr lang="ko-KR" altLang="en-US" dirty="0"/>
              <a:t>이다.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9E5E4F-B972-E2EA-7CCF-00115ED75768}"/>
              </a:ext>
            </a:extLst>
          </p:cNvPr>
          <p:cNvSpPr txBox="1"/>
          <p:nvPr/>
        </p:nvSpPr>
        <p:spPr>
          <a:xfrm>
            <a:off x="371268" y="3825878"/>
            <a:ext cx="42308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웹 브라우저 하면 대부분 인터넷 익스플로러를 연상하지만 인터넷 익스플로러 외에도 웹 브라우저는 아주 많다.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0A94BFB0-54F0-D203-3E59-69A7BF9F7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36" y="2557462"/>
            <a:ext cx="8086725" cy="1781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D01C7F-0A1D-76FD-32E1-E6EE1A7D2397}"/>
              </a:ext>
            </a:extLst>
          </p:cNvPr>
          <p:cNvSpPr txBox="1"/>
          <p:nvPr/>
        </p:nvSpPr>
        <p:spPr>
          <a:xfrm>
            <a:off x="306648" y="319086"/>
            <a:ext cx="103171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VStudio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확장팩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3569D5-A554-3B79-F5F0-3FCB7F614FB4}"/>
              </a:ext>
            </a:extLst>
          </p:cNvPr>
          <p:cNvSpPr txBox="1"/>
          <p:nvPr/>
        </p:nvSpPr>
        <p:spPr>
          <a:xfrm>
            <a:off x="351598" y="9868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5A7EA9"/>
                </a:solidFill>
                <a:latin typeface="한컴산뜻돋움"/>
              </a:rPr>
              <a:t>Live Server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47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3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코드작성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948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6648" y="1026972"/>
            <a:ext cx="5071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5A7EA9"/>
                </a:solidFill>
              </a:rPr>
              <a:t>비주얼 스튜디오 코드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9904" y="1888500"/>
            <a:ext cx="1039445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대부분의 주요 플랫폼에서 모두 사용할 수 있습니다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태그와 </a:t>
            </a:r>
            <a:r>
              <a:rPr lang="en-US" altLang="ko-KR" sz="1600"/>
              <a:t>CSS </a:t>
            </a:r>
            <a:r>
              <a:rPr lang="ko-KR" altLang="en-US" sz="1600"/>
              <a:t>속성을 친절히 안내합니다</a:t>
            </a:r>
            <a:endParaRPr lang="en-US" altLang="ko-KR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태그와 </a:t>
            </a:r>
            <a:r>
              <a:rPr lang="en-US" altLang="ko-KR" sz="1600"/>
              <a:t>CSS </a:t>
            </a:r>
            <a:r>
              <a:rPr lang="ko-KR" altLang="en-US" sz="1600"/>
              <a:t>속성을 간편하게 입력할 수 있습니다</a:t>
            </a:r>
            <a:endParaRPr lang="en-US" altLang="ko-KR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확장이 쉽습니다</a:t>
            </a:r>
            <a:endParaRPr lang="en-US" altLang="ko-KR" sz="16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097" y="1539968"/>
            <a:ext cx="5161142" cy="4145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E7DD94-6E9A-569B-E5F4-FF9788EF928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편집기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9C49B8-CAF5-7B23-7869-3CE5C386E95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E778EFC-F25E-E767-FCF5-99C3C5FD266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61A27-366F-9B95-6B13-152AB8B9BB3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278040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274AE5-DD43-40B8-AFB6-7E87F54CB189}"/>
              </a:ext>
            </a:extLst>
          </p:cNvPr>
          <p:cNvSpPr/>
          <p:nvPr/>
        </p:nvSpPr>
        <p:spPr>
          <a:xfrm>
            <a:off x="950040" y="1637181"/>
            <a:ext cx="5297358" cy="3530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7EBC8-4EA0-4642-93FD-BF0AEAD6B3BB}"/>
              </a:ext>
            </a:extLst>
          </p:cNvPr>
          <p:cNvSpPr txBox="1"/>
          <p:nvPr/>
        </p:nvSpPr>
        <p:spPr>
          <a:xfrm>
            <a:off x="950039" y="1628129"/>
            <a:ext cx="491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[</a:t>
            </a:r>
            <a:r>
              <a:rPr lang="ko-KR" altLang="en-US" b="1"/>
              <a:t>실습</a:t>
            </a:r>
            <a:r>
              <a:rPr lang="en-US" altLang="ko-KR" b="1"/>
              <a:t>] </a:t>
            </a:r>
            <a:r>
              <a:rPr lang="ko-KR" altLang="en-US" b="1"/>
              <a:t>비주얼 스튜디오 코드 설치하고 한글화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69312-E139-4DA7-AF84-D332C43101A8}"/>
              </a:ext>
            </a:extLst>
          </p:cNvPr>
          <p:cNvSpPr/>
          <p:nvPr/>
        </p:nvSpPr>
        <p:spPr>
          <a:xfrm>
            <a:off x="950040" y="2299912"/>
            <a:ext cx="5297358" cy="3530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24ABD-65B9-4823-B32E-13E2F5B8EC29}"/>
              </a:ext>
            </a:extLst>
          </p:cNvPr>
          <p:cNvSpPr txBox="1"/>
          <p:nvPr/>
        </p:nvSpPr>
        <p:spPr>
          <a:xfrm>
            <a:off x="950039" y="2290860"/>
            <a:ext cx="460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[</a:t>
            </a:r>
            <a:r>
              <a:rPr lang="ko-KR" altLang="en-US" b="1"/>
              <a:t>실습</a:t>
            </a:r>
            <a:r>
              <a:rPr lang="en-US" altLang="ko-KR" b="1"/>
              <a:t>] </a:t>
            </a:r>
            <a:r>
              <a:rPr lang="ko-KR" altLang="en-US" b="1"/>
              <a:t>깃허브에서 실습 파일 다운로드하기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C4B8B5-35CB-4202-97FC-C7B96BA176D6}"/>
              </a:ext>
            </a:extLst>
          </p:cNvPr>
          <p:cNvSpPr/>
          <p:nvPr/>
        </p:nvSpPr>
        <p:spPr>
          <a:xfrm>
            <a:off x="950040" y="2998275"/>
            <a:ext cx="5297358" cy="3530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22D9F0-AA6F-4882-A951-D2D1D4AE2FF1}"/>
              </a:ext>
            </a:extLst>
          </p:cNvPr>
          <p:cNvSpPr txBox="1"/>
          <p:nvPr/>
        </p:nvSpPr>
        <p:spPr>
          <a:xfrm>
            <a:off x="950039" y="2989223"/>
            <a:ext cx="514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[</a:t>
            </a:r>
            <a:r>
              <a:rPr lang="ko-KR" altLang="en-US" b="1"/>
              <a:t>실습</a:t>
            </a:r>
            <a:r>
              <a:rPr lang="en-US" altLang="ko-KR" b="1"/>
              <a:t>] </a:t>
            </a:r>
            <a:r>
              <a:rPr lang="ko-KR" altLang="en-US" b="1"/>
              <a:t>비주얼 스튜디오 코드에서 폴더 추가하기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50311-0C65-F3F7-467C-6F96203F270A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브라우저와 웹 편집기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BBB3320-ECC4-B94B-B994-B03A84DE045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606221-668C-4F18-4E31-0C4DCC3FCA1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36F0A-CF7E-5CBE-2FE2-7A5E34B14743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910732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1A5C70-1603-4F26-1275-3E875F0C0D98}"/>
              </a:ext>
            </a:extLst>
          </p:cNvPr>
          <p:cNvSpPr txBox="1"/>
          <p:nvPr/>
        </p:nvSpPr>
        <p:spPr>
          <a:xfrm>
            <a:off x="306648" y="319086"/>
            <a:ext cx="113138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페이지 생성하고 실행하기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1243C-88B9-C299-BAFD-26FAC7F805D3}"/>
              </a:ext>
            </a:extLst>
          </p:cNvPr>
          <p:cNvSpPr txBox="1"/>
          <p:nvPr/>
        </p:nvSpPr>
        <p:spPr>
          <a:xfrm>
            <a:off x="3594353" y="5768787"/>
            <a:ext cx="5003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메뉴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] &gt; 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새 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(Ctrl + N)]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을 눌러 새로운 파일 만들기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메뉴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] &gt; 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저장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(Ctrl + S)]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을 눌러 저장하기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0F555A1-0A2C-D408-2AC3-0AB9AD127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212" y="1660497"/>
            <a:ext cx="6203576" cy="3537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C25459-3646-F306-3652-AFE745CC2A6F}"/>
              </a:ext>
            </a:extLst>
          </p:cNvPr>
          <p:cNvSpPr txBox="1"/>
          <p:nvPr/>
        </p:nvSpPr>
        <p:spPr>
          <a:xfrm>
            <a:off x="371963" y="106966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5A7EA9"/>
                </a:solidFill>
                <a:latin typeface="한컴산뜻돋움"/>
                <a:cs typeface="한컴산뜻돋움"/>
              </a:rPr>
              <a:t>VSCode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AB2C68F-758B-4D03-3044-D49B9B9E73F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B25118E-8886-10AD-36D5-4EFC936A18BA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065A4-AE54-81BE-99A3-7CC0AA74D36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106803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5172A0-8072-07CF-8B35-F660BB9550AC}"/>
              </a:ext>
            </a:extLst>
          </p:cNvPr>
          <p:cNvSpPr txBox="1"/>
          <p:nvPr/>
        </p:nvSpPr>
        <p:spPr>
          <a:xfrm>
            <a:off x="306648" y="319086"/>
            <a:ext cx="113138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페이지 생성하고 실행하기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6901661-838B-0665-60FC-A732E9865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53" y="1430617"/>
            <a:ext cx="4915476" cy="2214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524A2F3-9EB8-8561-E238-34D1A0278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078" y="1430618"/>
            <a:ext cx="4915474" cy="2214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5FCD04-A4CE-490A-926A-432C410B9FA9}"/>
              </a:ext>
            </a:extLst>
          </p:cNvPr>
          <p:cNvSpPr txBox="1"/>
          <p:nvPr/>
        </p:nvSpPr>
        <p:spPr>
          <a:xfrm>
            <a:off x="3594353" y="3717032"/>
            <a:ext cx="5003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메뉴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] &gt; 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새 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(Ctrl + N)]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을 눌러 새로운 파일 만들기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메뉴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] &gt; 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저장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(Ctrl + S)]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을 눌러 저장하기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6244DE-50C3-E93B-2871-CD2564ABE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370" y="4365625"/>
            <a:ext cx="7033260" cy="230124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D3C66B5-926D-6448-0237-5CBC5B54CC41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A82245-BB62-26DD-304E-08DBBBDDD7C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F17220-B817-EF03-8D81-B9A3B9B49ABD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30610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6567F5-DCC8-C184-9A0D-B4D1472C8A62}"/>
              </a:ext>
            </a:extLst>
          </p:cNvPr>
          <p:cNvSpPr txBox="1"/>
          <p:nvPr/>
        </p:nvSpPr>
        <p:spPr>
          <a:xfrm>
            <a:off x="306648" y="319086"/>
            <a:ext cx="113138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페이지 생성하고 실행하기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21A52-5C63-73F2-72A6-479D1FACFB69}"/>
              </a:ext>
            </a:extLst>
          </p:cNvPr>
          <p:cNvSpPr txBox="1"/>
          <p:nvPr/>
        </p:nvSpPr>
        <p:spPr>
          <a:xfrm>
            <a:off x="3130330" y="4869160"/>
            <a:ext cx="5929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좌측의 파일을 웹 브라우저에 드래그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&amp;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드롭해서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놓으면 우측의 모습으로 출력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FB8E16B-1559-FDCA-0E18-DE8AFD8E5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77" y="2314687"/>
            <a:ext cx="4320480" cy="2228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BF7E6C2-92A9-B959-AC61-4C3C3ED8F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996" y="2666476"/>
            <a:ext cx="5832648" cy="152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3679970-FD05-BA2C-023D-F4C3019F10B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633065-04B9-7424-3CFF-0F8008276AE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A91BE-5F40-18A3-B1BE-87BCC0A3041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831936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18E47F-AC2D-8C7A-4571-61D39A4107D2}"/>
              </a:ext>
            </a:extLst>
          </p:cNvPr>
          <p:cNvSpPr txBox="1"/>
          <p:nvPr/>
        </p:nvSpPr>
        <p:spPr>
          <a:xfrm>
            <a:off x="306648" y="319086"/>
            <a:ext cx="113138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구글 크롬 개발자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0B413-CABA-098A-ECE4-690FFAC89576}"/>
              </a:ext>
            </a:extLst>
          </p:cNvPr>
          <p:cNvSpPr txBox="1"/>
          <p:nvPr/>
        </p:nvSpPr>
        <p:spPr>
          <a:xfrm>
            <a:off x="3414922" y="5445224"/>
            <a:ext cx="5325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이전에 작성한 코드를 크롬으로 실행하고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오른클릭으로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검사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선택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/</a:t>
            </a:r>
          </a:p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혹은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[Ctrl + Shift + I]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 누르기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71B74D7-B0D8-8F42-5D77-A29BE4177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15" y="1681164"/>
            <a:ext cx="5400600" cy="293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3FF28CF-F1A9-F3F6-2284-B719101F0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1681165"/>
            <a:ext cx="4528820" cy="293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13B7C45-BA36-EA7D-14CF-BECFD4D8D614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BF0BC8-A936-B13D-6AD7-0E57D41199F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754D8E-60EF-CEEC-5BE0-27079DF3B5A5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526670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90547D-5020-E06B-2621-162B3AB5D60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참고도서 및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부교제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EB902-FDD6-509A-7D5D-9960CF1274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22" y="1392863"/>
            <a:ext cx="2442210" cy="33299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5CF3D6-15B2-6CA6-5FCF-62612B5F8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5" y="1392863"/>
            <a:ext cx="2460546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모두의 HTML5 &amp; CSS3 - 예스24">
            <a:extLst>
              <a:ext uri="{FF2B5EF4-FFF2-40B4-BE49-F238E27FC236}">
                <a16:creationId xmlns:a16="http://schemas.microsoft.com/office/drawing/2014/main" id="{EF50F9B1-A765-A511-4603-E33073EA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372" y="1392863"/>
            <a:ext cx="2575307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8C38D5-53CA-FE7A-251A-C27E9558535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B2FBAC-7F23-7D3B-CE15-B5E701BA226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F284-18C9-838C-6F65-A0632628F07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80391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42314" y="1158845"/>
            <a:ext cx="34596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사용 중인 웹 브라우저가 </a:t>
            </a:r>
            <a:r>
              <a:rPr lang="en-US" altLang="ko-KR" sz="1600"/>
              <a:t>HTML5</a:t>
            </a:r>
            <a:r>
              <a:rPr lang="ko-KR" altLang="en-US" sz="1600"/>
              <a:t>를 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얼마나 지원하는지 확인하려면</a:t>
            </a:r>
            <a:endParaRPr lang="en-US" altLang="ko-KR" sz="1600"/>
          </a:p>
          <a:p>
            <a:endParaRPr lang="en-US" altLang="ko-KR"/>
          </a:p>
          <a:p>
            <a:r>
              <a:rPr lang="en-US" altLang="ko-KR">
                <a:hlinkClick r:id="rId2"/>
              </a:rPr>
              <a:t>http://html5test.com</a:t>
            </a:r>
            <a:endParaRPr lang="ko-KR" altLang="en-US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9AE7994-AA5B-4041-9159-5A1C242A0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4" y="1851342"/>
            <a:ext cx="5418015" cy="3852157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6019E3A4-2C18-46D5-86F3-2905167E8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936" y="2622963"/>
            <a:ext cx="4570153" cy="3382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07586F-F439-43E6-4B60-93C96CB8C65C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브라우저와 종류</a:t>
            </a: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DCE49CE-1120-E676-1E2D-CDE3AFDF1A6A}"/>
              </a:ext>
            </a:extLst>
          </p:cNvPr>
          <p:cNvSpPr txBox="1"/>
          <p:nvPr/>
        </p:nvSpPr>
        <p:spPr>
          <a:xfrm>
            <a:off x="424760" y="1026885"/>
            <a:ext cx="2669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대표적인 브라우저</a:t>
            </a:r>
            <a:endParaRPr sz="2400" dirty="0">
              <a:latin typeface="나눔고딕 ExtraBold"/>
              <a:cs typeface="나눔고딕 ExtraBold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7DEB13-BD0F-2B15-A66C-5C96526C51D3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51426A-AD57-1AA3-A683-5B8487E6277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539A28-A72F-B991-D884-686942E0F78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928785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01.</a:t>
            </a:r>
            <a:r>
              <a:rPr spc="-120" dirty="0"/>
              <a:t> </a:t>
            </a:r>
            <a:r>
              <a:rPr spc="-20" dirty="0"/>
              <a:t>HTML</a:t>
            </a:r>
            <a:r>
              <a:rPr spc="-145" dirty="0"/>
              <a:t> </a:t>
            </a:r>
            <a:r>
              <a:rPr spc="-35" dirty="0"/>
              <a:t>태그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021" y="1043228"/>
            <a:ext cx="2669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웹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브라우저의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종류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1959" y="1589532"/>
            <a:ext cx="10934700" cy="5245100"/>
            <a:chOff x="441959" y="1589532"/>
            <a:chExt cx="10934700" cy="52451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99" y="3941064"/>
              <a:ext cx="3325367" cy="2765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59" y="1597152"/>
              <a:ext cx="3776471" cy="2400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7104" y="4215383"/>
              <a:ext cx="3227831" cy="23576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4555" y="6559296"/>
              <a:ext cx="2851403" cy="2750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34912" y="4215383"/>
              <a:ext cx="3145535" cy="23576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0171" y="6559296"/>
              <a:ext cx="2851403" cy="2750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0392" y="3941064"/>
              <a:ext cx="2851403" cy="2765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4944" y="1589532"/>
              <a:ext cx="3204971" cy="24140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9036" y="3941064"/>
              <a:ext cx="2851402" cy="2765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51291" y="1589532"/>
              <a:ext cx="3325367" cy="2407919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21FD566-EE4B-C0DA-F6EE-BD7A7E490321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브라우저의 종류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25620" y="1016790"/>
            <a:ext cx="5632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4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익스플로어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en-US" altLang="ko-KR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(Internet Explorer)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5620" y="1724676"/>
            <a:ext cx="11058809" cy="889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335" dirty="0">
                <a:solidFill>
                  <a:srgbClr val="404040"/>
                </a:solidFill>
                <a:latin typeface="휴먼편지체"/>
                <a:cs typeface="휴먼편지체"/>
              </a:rPr>
              <a:t>윈도우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제작사인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3200" spc="380" dirty="0">
                <a:solidFill>
                  <a:srgbClr val="0D0D0D"/>
                </a:solidFill>
                <a:latin typeface="휴먼편지체"/>
                <a:cs typeface="휴먼편지체"/>
              </a:rPr>
              <a:t>마이크로소프트사의</a:t>
            </a:r>
            <a:r>
              <a:rPr sz="3200" spc="-595" dirty="0">
                <a:solidFill>
                  <a:srgbClr val="0D0D0D"/>
                </a:solidFill>
                <a:latin typeface="휴먼편지체"/>
                <a:cs typeface="휴먼편지체"/>
              </a:rPr>
              <a:t> </a:t>
            </a:r>
            <a:r>
              <a:rPr sz="3200" dirty="0">
                <a:solidFill>
                  <a:srgbClr val="0D0D0D"/>
                </a:solidFill>
                <a:latin typeface="휴먼편지체"/>
                <a:cs typeface="휴먼편지체"/>
              </a:rPr>
              <a:t>웹</a:t>
            </a:r>
            <a:r>
              <a:rPr sz="3200" spc="-570" dirty="0">
                <a:solidFill>
                  <a:srgbClr val="0D0D0D"/>
                </a:solidFill>
                <a:latin typeface="휴먼편지체"/>
                <a:cs typeface="휴먼편지체"/>
              </a:rPr>
              <a:t> </a:t>
            </a:r>
            <a:r>
              <a:rPr sz="3200" spc="185" dirty="0">
                <a:solidFill>
                  <a:srgbClr val="0D0D0D"/>
                </a:solidFill>
                <a:latin typeface="휴먼편지체"/>
                <a:cs typeface="휴먼편지체"/>
              </a:rPr>
              <a:t>브라우저</a:t>
            </a:r>
            <a:r>
              <a:rPr sz="2400" spc="185" dirty="0">
                <a:solidFill>
                  <a:srgbClr val="404040"/>
                </a:solidFill>
                <a:latin typeface="휴먼편지체"/>
                <a:cs typeface="휴먼편지체"/>
              </a:rPr>
              <a:t>이다</a:t>
            </a:r>
            <a:r>
              <a:rPr sz="2400" spc="185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400" spc="254" dirty="0">
                <a:solidFill>
                  <a:srgbClr val="404040"/>
                </a:solidFill>
                <a:latin typeface="휴먼편지체"/>
                <a:cs typeface="휴먼편지체"/>
              </a:rPr>
              <a:t>윈도우와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함께</a:t>
            </a:r>
            <a:r>
              <a:rPr sz="2400" spc="-41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설치되기</a:t>
            </a:r>
            <a:r>
              <a:rPr sz="2400" spc="-40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70" dirty="0">
                <a:solidFill>
                  <a:srgbClr val="404040"/>
                </a:solidFill>
                <a:latin typeface="휴먼편지체"/>
                <a:cs typeface="휴먼편지체"/>
              </a:rPr>
              <a:t>때문에</a:t>
            </a:r>
            <a:r>
              <a:rPr sz="2400" spc="-41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04" dirty="0">
                <a:solidFill>
                  <a:srgbClr val="404040"/>
                </a:solidFill>
                <a:latin typeface="휴먼편지체"/>
                <a:cs typeface="휴먼편지체"/>
              </a:rPr>
              <a:t>국내에서는</a:t>
            </a:r>
            <a:r>
              <a:rPr sz="2400" spc="-41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335" dirty="0">
                <a:solidFill>
                  <a:srgbClr val="404040"/>
                </a:solidFill>
                <a:latin typeface="휴먼편지체"/>
                <a:cs typeface="휴먼편지체"/>
              </a:rPr>
              <a:t>대부분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335" dirty="0">
                <a:solidFill>
                  <a:srgbClr val="404040"/>
                </a:solidFill>
                <a:latin typeface="휴먼편지체"/>
                <a:cs typeface="휴먼편지체"/>
              </a:rPr>
              <a:t>익스플로러를</a:t>
            </a:r>
            <a:r>
              <a:rPr sz="2400" spc="-40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많이</a:t>
            </a:r>
            <a:r>
              <a:rPr sz="2400" spc="-41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80" dirty="0">
                <a:solidFill>
                  <a:srgbClr val="404040"/>
                </a:solidFill>
                <a:latin typeface="휴먼편지체"/>
                <a:cs typeface="휴먼편지체"/>
              </a:rPr>
              <a:t>사용한다</a:t>
            </a:r>
            <a:r>
              <a:rPr sz="2400" spc="80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2463" y="5932651"/>
            <a:ext cx="4053839" cy="27505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710252" y="3087341"/>
            <a:ext cx="4442460" cy="2845435"/>
          </a:xfrm>
          <a:custGeom>
            <a:avLst/>
            <a:gdLst/>
            <a:ahLst/>
            <a:cxnLst/>
            <a:rect l="l" t="t" r="r" b="b"/>
            <a:pathLst>
              <a:path w="4442460" h="2845435">
                <a:moveTo>
                  <a:pt x="4287672" y="0"/>
                </a:moveTo>
                <a:lnTo>
                  <a:pt x="154787" y="0"/>
                </a:lnTo>
                <a:lnTo>
                  <a:pt x="105863" y="7891"/>
                </a:lnTo>
                <a:lnTo>
                  <a:pt x="63373" y="29865"/>
                </a:lnTo>
                <a:lnTo>
                  <a:pt x="29865" y="63373"/>
                </a:lnTo>
                <a:lnTo>
                  <a:pt x="7891" y="105863"/>
                </a:lnTo>
                <a:lnTo>
                  <a:pt x="0" y="154787"/>
                </a:lnTo>
                <a:lnTo>
                  <a:pt x="0" y="2690520"/>
                </a:lnTo>
                <a:lnTo>
                  <a:pt x="7891" y="2739444"/>
                </a:lnTo>
                <a:lnTo>
                  <a:pt x="29865" y="2781934"/>
                </a:lnTo>
                <a:lnTo>
                  <a:pt x="63373" y="2815442"/>
                </a:lnTo>
                <a:lnTo>
                  <a:pt x="105863" y="2837416"/>
                </a:lnTo>
                <a:lnTo>
                  <a:pt x="154787" y="2845308"/>
                </a:lnTo>
                <a:lnTo>
                  <a:pt x="4287672" y="2845308"/>
                </a:lnTo>
                <a:lnTo>
                  <a:pt x="4336596" y="2837416"/>
                </a:lnTo>
                <a:lnTo>
                  <a:pt x="4379086" y="2815442"/>
                </a:lnTo>
                <a:lnTo>
                  <a:pt x="4412594" y="2781934"/>
                </a:lnTo>
                <a:lnTo>
                  <a:pt x="4434568" y="2739444"/>
                </a:lnTo>
                <a:lnTo>
                  <a:pt x="4442460" y="2690520"/>
                </a:lnTo>
                <a:lnTo>
                  <a:pt x="4442460" y="154787"/>
                </a:lnTo>
                <a:lnTo>
                  <a:pt x="4434568" y="105863"/>
                </a:lnTo>
                <a:lnTo>
                  <a:pt x="4412594" y="63373"/>
                </a:lnTo>
                <a:lnTo>
                  <a:pt x="4379086" y="29865"/>
                </a:lnTo>
                <a:lnTo>
                  <a:pt x="4336596" y="7891"/>
                </a:lnTo>
                <a:lnTo>
                  <a:pt x="42876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10252" y="3087341"/>
            <a:ext cx="4442460" cy="2845435"/>
          </a:xfrm>
          <a:custGeom>
            <a:avLst/>
            <a:gdLst/>
            <a:ahLst/>
            <a:cxnLst/>
            <a:rect l="l" t="t" r="r" b="b"/>
            <a:pathLst>
              <a:path w="4442460" h="2845435">
                <a:moveTo>
                  <a:pt x="0" y="154787"/>
                </a:moveTo>
                <a:lnTo>
                  <a:pt x="7891" y="105863"/>
                </a:lnTo>
                <a:lnTo>
                  <a:pt x="29865" y="63373"/>
                </a:lnTo>
                <a:lnTo>
                  <a:pt x="63373" y="29865"/>
                </a:lnTo>
                <a:lnTo>
                  <a:pt x="105863" y="7891"/>
                </a:lnTo>
                <a:lnTo>
                  <a:pt x="154787" y="0"/>
                </a:lnTo>
                <a:lnTo>
                  <a:pt x="4287672" y="0"/>
                </a:lnTo>
                <a:lnTo>
                  <a:pt x="4336596" y="7891"/>
                </a:lnTo>
                <a:lnTo>
                  <a:pt x="4379086" y="29865"/>
                </a:lnTo>
                <a:lnTo>
                  <a:pt x="4412594" y="63373"/>
                </a:lnTo>
                <a:lnTo>
                  <a:pt x="4434568" y="105863"/>
                </a:lnTo>
                <a:lnTo>
                  <a:pt x="4442460" y="154787"/>
                </a:lnTo>
                <a:lnTo>
                  <a:pt x="4442460" y="2690520"/>
                </a:lnTo>
                <a:lnTo>
                  <a:pt x="4434568" y="2739444"/>
                </a:lnTo>
                <a:lnTo>
                  <a:pt x="4412594" y="2781934"/>
                </a:lnTo>
                <a:lnTo>
                  <a:pt x="4379086" y="2815442"/>
                </a:lnTo>
                <a:lnTo>
                  <a:pt x="4336596" y="2837416"/>
                </a:lnTo>
                <a:lnTo>
                  <a:pt x="4287672" y="2845308"/>
                </a:lnTo>
                <a:lnTo>
                  <a:pt x="154787" y="2845308"/>
                </a:lnTo>
                <a:lnTo>
                  <a:pt x="105863" y="2837416"/>
                </a:lnTo>
                <a:lnTo>
                  <a:pt x="63373" y="2815442"/>
                </a:lnTo>
                <a:lnTo>
                  <a:pt x="29865" y="2781934"/>
                </a:lnTo>
                <a:lnTo>
                  <a:pt x="7891" y="2739444"/>
                </a:lnTo>
                <a:lnTo>
                  <a:pt x="0" y="2690520"/>
                </a:lnTo>
                <a:lnTo>
                  <a:pt x="0" y="154787"/>
                </a:lnTo>
                <a:close/>
              </a:path>
            </a:pathLst>
          </a:custGeom>
          <a:ln w="12191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6452" y="3162019"/>
            <a:ext cx="4288535" cy="27233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2939" y="5932651"/>
            <a:ext cx="3020567" cy="27505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6324924" y="3087340"/>
            <a:ext cx="3308985" cy="2845435"/>
          </a:xfrm>
          <a:custGeom>
            <a:avLst/>
            <a:gdLst/>
            <a:ahLst/>
            <a:cxnLst/>
            <a:rect l="l" t="t" r="r" b="b"/>
            <a:pathLst>
              <a:path w="3308984" h="2845435">
                <a:moveTo>
                  <a:pt x="3153816" y="0"/>
                </a:moveTo>
                <a:lnTo>
                  <a:pt x="154787" y="0"/>
                </a:lnTo>
                <a:lnTo>
                  <a:pt x="105863" y="7891"/>
                </a:lnTo>
                <a:lnTo>
                  <a:pt x="63373" y="29865"/>
                </a:lnTo>
                <a:lnTo>
                  <a:pt x="29865" y="63373"/>
                </a:lnTo>
                <a:lnTo>
                  <a:pt x="7891" y="105863"/>
                </a:lnTo>
                <a:lnTo>
                  <a:pt x="0" y="154787"/>
                </a:lnTo>
                <a:lnTo>
                  <a:pt x="0" y="2690520"/>
                </a:lnTo>
                <a:lnTo>
                  <a:pt x="7891" y="2739448"/>
                </a:lnTo>
                <a:lnTo>
                  <a:pt x="29865" y="2781940"/>
                </a:lnTo>
                <a:lnTo>
                  <a:pt x="63373" y="2815445"/>
                </a:lnTo>
                <a:lnTo>
                  <a:pt x="105863" y="2837417"/>
                </a:lnTo>
                <a:lnTo>
                  <a:pt x="154787" y="2845308"/>
                </a:lnTo>
                <a:lnTo>
                  <a:pt x="3153816" y="2845308"/>
                </a:lnTo>
                <a:lnTo>
                  <a:pt x="3202740" y="2837417"/>
                </a:lnTo>
                <a:lnTo>
                  <a:pt x="3245230" y="2815445"/>
                </a:lnTo>
                <a:lnTo>
                  <a:pt x="3278738" y="2781940"/>
                </a:lnTo>
                <a:lnTo>
                  <a:pt x="3300712" y="2739448"/>
                </a:lnTo>
                <a:lnTo>
                  <a:pt x="3308604" y="2690520"/>
                </a:lnTo>
                <a:lnTo>
                  <a:pt x="3308604" y="154787"/>
                </a:lnTo>
                <a:lnTo>
                  <a:pt x="3300712" y="105863"/>
                </a:lnTo>
                <a:lnTo>
                  <a:pt x="3278738" y="63373"/>
                </a:lnTo>
                <a:lnTo>
                  <a:pt x="3245230" y="29865"/>
                </a:lnTo>
                <a:lnTo>
                  <a:pt x="3202740" y="7891"/>
                </a:lnTo>
                <a:lnTo>
                  <a:pt x="3153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24924" y="3087340"/>
            <a:ext cx="3308985" cy="2845435"/>
          </a:xfrm>
          <a:custGeom>
            <a:avLst/>
            <a:gdLst/>
            <a:ahLst/>
            <a:cxnLst/>
            <a:rect l="l" t="t" r="r" b="b"/>
            <a:pathLst>
              <a:path w="3308984" h="2845435">
                <a:moveTo>
                  <a:pt x="0" y="154787"/>
                </a:moveTo>
                <a:lnTo>
                  <a:pt x="7891" y="105863"/>
                </a:lnTo>
                <a:lnTo>
                  <a:pt x="29865" y="63373"/>
                </a:lnTo>
                <a:lnTo>
                  <a:pt x="63373" y="29865"/>
                </a:lnTo>
                <a:lnTo>
                  <a:pt x="105863" y="7891"/>
                </a:lnTo>
                <a:lnTo>
                  <a:pt x="154787" y="0"/>
                </a:lnTo>
                <a:lnTo>
                  <a:pt x="3153816" y="0"/>
                </a:lnTo>
                <a:lnTo>
                  <a:pt x="3202740" y="7891"/>
                </a:lnTo>
                <a:lnTo>
                  <a:pt x="3245230" y="29865"/>
                </a:lnTo>
                <a:lnTo>
                  <a:pt x="3278738" y="63373"/>
                </a:lnTo>
                <a:lnTo>
                  <a:pt x="3300712" y="105863"/>
                </a:lnTo>
                <a:lnTo>
                  <a:pt x="3308604" y="154787"/>
                </a:lnTo>
                <a:lnTo>
                  <a:pt x="3308604" y="2690520"/>
                </a:lnTo>
                <a:lnTo>
                  <a:pt x="3300712" y="2739448"/>
                </a:lnTo>
                <a:lnTo>
                  <a:pt x="3278738" y="2781940"/>
                </a:lnTo>
                <a:lnTo>
                  <a:pt x="3245230" y="2815445"/>
                </a:lnTo>
                <a:lnTo>
                  <a:pt x="3202740" y="2837417"/>
                </a:lnTo>
                <a:lnTo>
                  <a:pt x="3153816" y="2845308"/>
                </a:lnTo>
                <a:lnTo>
                  <a:pt x="154787" y="2845308"/>
                </a:lnTo>
                <a:lnTo>
                  <a:pt x="105863" y="2837417"/>
                </a:lnTo>
                <a:lnTo>
                  <a:pt x="63373" y="2815445"/>
                </a:lnTo>
                <a:lnTo>
                  <a:pt x="29865" y="2781940"/>
                </a:lnTo>
                <a:lnTo>
                  <a:pt x="7891" y="2739448"/>
                </a:lnTo>
                <a:lnTo>
                  <a:pt x="0" y="2690520"/>
                </a:lnTo>
                <a:lnTo>
                  <a:pt x="0" y="154787"/>
                </a:lnTo>
                <a:close/>
              </a:path>
            </a:pathLst>
          </a:custGeom>
          <a:ln w="12192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02648" y="3162019"/>
            <a:ext cx="3137915" cy="26791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DB3E8A-2A04-AEE7-CAB2-6A00200CB76D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브라우저의 종류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6792372-6234-423B-E41E-EBC2F7DDA83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D05F44C-2767-6BFF-DB30-F2711841B50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B04660-F023-A9BF-2D62-B6745C2F7EA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06648" y="2280536"/>
            <a:ext cx="6035675" cy="38215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725" marR="5080">
              <a:lnSpc>
                <a:spcPct val="100000"/>
              </a:lnSpc>
              <a:spcBef>
                <a:spcPts val="915"/>
              </a:spcBef>
            </a:pPr>
            <a:r>
              <a:rPr sz="2400" spc="-10" dirty="0" err="1">
                <a:solidFill>
                  <a:srgbClr val="404040"/>
                </a:solidFill>
                <a:latin typeface="휴먼편지체"/>
                <a:cs typeface="휴먼편지체"/>
              </a:rPr>
              <a:t>인터넷</a:t>
            </a:r>
            <a:r>
              <a:rPr sz="2400" spc="-41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305" dirty="0">
                <a:solidFill>
                  <a:srgbClr val="404040"/>
                </a:solidFill>
                <a:latin typeface="휴먼편지체"/>
                <a:cs typeface="휴먼편지체"/>
              </a:rPr>
              <a:t>익스플로러</a:t>
            </a:r>
            <a:r>
              <a:rPr sz="2400" spc="-40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이전에</a:t>
            </a:r>
            <a:r>
              <a:rPr sz="2400" spc="-41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많이</a:t>
            </a:r>
            <a:r>
              <a:rPr sz="2400" spc="-41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85" dirty="0">
                <a:solidFill>
                  <a:srgbClr val="404040"/>
                </a:solidFill>
                <a:latin typeface="휴먼편지체"/>
                <a:cs typeface="휴먼편지체"/>
              </a:rPr>
              <a:t>사용되었던 </a:t>
            </a:r>
            <a:r>
              <a:rPr sz="2400" spc="-114" dirty="0">
                <a:solidFill>
                  <a:srgbClr val="404040"/>
                </a:solidFill>
                <a:latin typeface="휴먼편지체"/>
                <a:cs typeface="휴먼편지체"/>
              </a:rPr>
              <a:t>‘넷스케이프</a:t>
            </a:r>
            <a:r>
              <a:rPr sz="2400" spc="-41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60" dirty="0">
                <a:solidFill>
                  <a:srgbClr val="404040"/>
                </a:solidFill>
                <a:latin typeface="휴먼편지체"/>
                <a:cs typeface="휴먼편지체"/>
              </a:rPr>
              <a:t>커뮤</a:t>
            </a:r>
            <a:r>
              <a:rPr sz="2400" spc="-409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니케이터</a:t>
            </a:r>
            <a:r>
              <a:rPr sz="24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'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의</a:t>
            </a:r>
            <a:r>
              <a:rPr sz="2400" spc="-39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335" dirty="0">
                <a:solidFill>
                  <a:srgbClr val="404040"/>
                </a:solidFill>
                <a:latin typeface="휴먼편지체"/>
                <a:cs typeface="휴먼편지체"/>
              </a:rPr>
              <a:t>소스가</a:t>
            </a:r>
            <a:r>
              <a:rPr sz="2400" spc="-409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70" dirty="0">
                <a:solidFill>
                  <a:srgbClr val="404040"/>
                </a:solidFill>
                <a:latin typeface="휴먼편지체"/>
                <a:cs typeface="휴먼편지체"/>
              </a:rPr>
              <a:t>공개된</a:t>
            </a:r>
            <a:r>
              <a:rPr sz="2400" spc="-409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450" dirty="0">
                <a:solidFill>
                  <a:srgbClr val="404040"/>
                </a:solidFill>
                <a:latin typeface="휴먼편지체"/>
                <a:cs typeface="휴먼편지체"/>
              </a:rPr>
              <a:t>후 </a:t>
            </a:r>
            <a:r>
              <a:rPr sz="2400" dirty="0">
                <a:solidFill>
                  <a:srgbClr val="C00000"/>
                </a:solidFill>
                <a:latin typeface="휴먼편지체"/>
                <a:cs typeface="휴먼편지체"/>
              </a:rPr>
              <a:t>아메리카온라인</a:t>
            </a:r>
            <a:r>
              <a:rPr sz="2400" dirty="0">
                <a:solidFill>
                  <a:srgbClr val="C00000"/>
                </a:solidFill>
                <a:latin typeface="한컴산뜻돋움"/>
                <a:cs typeface="한컴산뜻돋움"/>
              </a:rPr>
              <a:t>(AOL)</a:t>
            </a:r>
            <a:r>
              <a:rPr sz="2400" dirty="0">
                <a:solidFill>
                  <a:srgbClr val="C00000"/>
                </a:solidFill>
                <a:latin typeface="휴먼편지체"/>
                <a:cs typeface="휴먼편지체"/>
              </a:rPr>
              <a:t>사와</a:t>
            </a:r>
            <a:r>
              <a:rPr sz="2400" spc="35" dirty="0">
                <a:solidFill>
                  <a:srgbClr val="C00000"/>
                </a:solidFill>
                <a:latin typeface="휴먼편지체"/>
                <a:cs typeface="휴먼편지체"/>
              </a:rPr>
              <a:t> </a:t>
            </a:r>
            <a:r>
              <a:rPr sz="2400" spc="105" dirty="0">
                <a:solidFill>
                  <a:srgbClr val="C00000"/>
                </a:solidFill>
                <a:latin typeface="휴먼편지체"/>
                <a:cs typeface="휴먼편지체"/>
              </a:rPr>
              <a:t>넷스케이프사</a:t>
            </a:r>
            <a:r>
              <a:rPr sz="2400" spc="105" dirty="0">
                <a:solidFill>
                  <a:srgbClr val="404040"/>
                </a:solidFill>
                <a:latin typeface="휴먼편지체"/>
                <a:cs typeface="휴먼편지체"/>
              </a:rPr>
              <a:t>에서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개발한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dirty="0">
                <a:solidFill>
                  <a:srgbClr val="404040"/>
                </a:solidFill>
                <a:latin typeface="휴먼편지체"/>
                <a:cs typeface="휴먼편지체"/>
              </a:rPr>
              <a:t>웹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35" dirty="0" err="1">
                <a:solidFill>
                  <a:srgbClr val="404040"/>
                </a:solidFill>
                <a:latin typeface="휴먼편지체"/>
                <a:cs typeface="휴먼편지체"/>
              </a:rPr>
              <a:t>브라우저이다</a:t>
            </a:r>
            <a:r>
              <a:rPr sz="2400" spc="135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r>
              <a:rPr lang="en-US" sz="2400" spc="13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</a:p>
          <a:p>
            <a:pPr marL="339725" marR="5080">
              <a:lnSpc>
                <a:spcPct val="100000"/>
              </a:lnSpc>
              <a:spcBef>
                <a:spcPts val="915"/>
              </a:spcBef>
            </a:pPr>
            <a:endParaRPr sz="2400" dirty="0">
              <a:latin typeface="한컴산뜻돋움"/>
              <a:cs typeface="한컴산뜻돋움"/>
            </a:endParaRPr>
          </a:p>
          <a:p>
            <a:pPr marL="339725" marR="25400">
              <a:lnSpc>
                <a:spcPct val="100000"/>
              </a:lnSpc>
            </a:pPr>
            <a:r>
              <a:rPr sz="2400" spc="55" dirty="0">
                <a:solidFill>
                  <a:srgbClr val="404040"/>
                </a:solidFill>
                <a:latin typeface="한컴산뜻돋움"/>
                <a:cs typeface="한컴산뜻돋움"/>
              </a:rPr>
              <a:t>ActiveX</a:t>
            </a:r>
            <a:r>
              <a:rPr sz="2400" spc="55" dirty="0">
                <a:solidFill>
                  <a:srgbClr val="404040"/>
                </a:solidFill>
                <a:latin typeface="휴먼편지체"/>
                <a:cs typeface="휴먼편지체"/>
              </a:rPr>
              <a:t>를</a:t>
            </a:r>
            <a:r>
              <a:rPr sz="2400" spc="-40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지원하지</a:t>
            </a:r>
            <a:r>
              <a:rPr sz="2400" spc="-409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않기</a:t>
            </a:r>
            <a:r>
              <a:rPr sz="2400" spc="-409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70" dirty="0">
                <a:solidFill>
                  <a:srgbClr val="404040"/>
                </a:solidFill>
                <a:latin typeface="휴먼편지체"/>
                <a:cs typeface="휴먼편지체"/>
              </a:rPr>
              <a:t>때문에</a:t>
            </a:r>
            <a:r>
              <a:rPr sz="2400" spc="-409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95" dirty="0">
                <a:solidFill>
                  <a:srgbClr val="404040"/>
                </a:solidFill>
                <a:latin typeface="휴먼편지체"/>
                <a:cs typeface="휴먼편지체"/>
              </a:rPr>
              <a:t>브라우저가 </a:t>
            </a:r>
            <a:r>
              <a:rPr sz="2400" spc="170" dirty="0">
                <a:solidFill>
                  <a:srgbClr val="404040"/>
                </a:solidFill>
                <a:latin typeface="휴먼편지체"/>
                <a:cs typeface="휴먼편지체"/>
              </a:rPr>
              <a:t>가볍고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다양한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60" dirty="0">
                <a:solidFill>
                  <a:srgbClr val="404040"/>
                </a:solidFill>
                <a:latin typeface="휴먼편지체"/>
                <a:cs typeface="휴먼편지체"/>
              </a:rPr>
              <a:t>부가</a:t>
            </a:r>
            <a:r>
              <a:rPr sz="2400" spc="-41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335" dirty="0">
                <a:solidFill>
                  <a:srgbClr val="404040"/>
                </a:solidFill>
                <a:latin typeface="휴먼편지체"/>
                <a:cs typeface="휴먼편지체"/>
              </a:rPr>
              <a:t>기능을</a:t>
            </a:r>
            <a:r>
              <a:rPr sz="2400" spc="-40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지원하기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45" dirty="0">
                <a:solidFill>
                  <a:srgbClr val="404040"/>
                </a:solidFill>
                <a:latin typeface="휴먼편지체"/>
                <a:cs typeface="휴먼편지체"/>
              </a:rPr>
              <a:t>때문에 </a:t>
            </a:r>
            <a:r>
              <a:rPr sz="2400" spc="204" dirty="0">
                <a:solidFill>
                  <a:srgbClr val="404040"/>
                </a:solidFill>
                <a:latin typeface="휴먼편지체"/>
                <a:cs typeface="휴먼편지체"/>
              </a:rPr>
              <a:t>외국에서는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60" dirty="0">
                <a:solidFill>
                  <a:srgbClr val="404040"/>
                </a:solidFill>
                <a:latin typeface="휴먼편지체"/>
                <a:cs typeface="휴먼편지체"/>
              </a:rPr>
              <a:t>많은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54" dirty="0">
                <a:solidFill>
                  <a:srgbClr val="404040"/>
                </a:solidFill>
                <a:latin typeface="휴먼편지체"/>
                <a:cs typeface="휴먼편지체"/>
              </a:rPr>
              <a:t>사용자를</a:t>
            </a:r>
            <a:r>
              <a:rPr sz="2400" spc="-40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54" dirty="0">
                <a:solidFill>
                  <a:srgbClr val="404040"/>
                </a:solidFill>
                <a:latin typeface="휴먼편지체"/>
                <a:cs typeface="휴먼편지체"/>
              </a:rPr>
              <a:t>확보하고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휴먼편지체"/>
                <a:cs typeface="휴먼편지체"/>
              </a:rPr>
              <a:t>있다</a:t>
            </a:r>
            <a:r>
              <a:rPr sz="2400" spc="-25" dirty="0">
                <a:solidFill>
                  <a:srgbClr val="404040"/>
                </a:solidFill>
                <a:latin typeface="한컴산뜻돋움"/>
                <a:cs typeface="한컴산뜻돋움"/>
              </a:rPr>
              <a:t>.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하지만</a:t>
            </a:r>
            <a:r>
              <a:rPr sz="2400" spc="-41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335" dirty="0">
                <a:solidFill>
                  <a:srgbClr val="404040"/>
                </a:solidFill>
                <a:latin typeface="휴먼편지체"/>
                <a:cs typeface="휴먼편지체"/>
              </a:rPr>
              <a:t>대부분</a:t>
            </a:r>
            <a:r>
              <a:rPr sz="2400" spc="-41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95" dirty="0">
                <a:solidFill>
                  <a:srgbClr val="404040"/>
                </a:solidFill>
                <a:latin typeface="휴먼편지체"/>
                <a:cs typeface="휴먼편지체"/>
              </a:rPr>
              <a:t>사이트에서</a:t>
            </a:r>
            <a:r>
              <a:rPr sz="2400" spc="-40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55" dirty="0">
                <a:solidFill>
                  <a:srgbClr val="404040"/>
                </a:solidFill>
                <a:latin typeface="한컴산뜻돋움"/>
                <a:cs typeface="한컴산뜻돋움"/>
              </a:rPr>
              <a:t>ActiveX</a:t>
            </a:r>
            <a:r>
              <a:rPr sz="2400" spc="55" dirty="0">
                <a:solidFill>
                  <a:srgbClr val="404040"/>
                </a:solidFill>
                <a:latin typeface="휴먼편지체"/>
                <a:cs typeface="휴먼편지체"/>
              </a:rPr>
              <a:t>를</a:t>
            </a:r>
            <a:r>
              <a:rPr sz="2400" spc="-409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35" dirty="0">
                <a:solidFill>
                  <a:srgbClr val="404040"/>
                </a:solidFill>
                <a:latin typeface="휴먼편지체"/>
                <a:cs typeface="휴먼편지체"/>
              </a:rPr>
              <a:t>사용하고 </a:t>
            </a:r>
            <a:r>
              <a:rPr sz="2400" spc="260" dirty="0">
                <a:solidFill>
                  <a:srgbClr val="404040"/>
                </a:solidFill>
                <a:latin typeface="휴먼편지체"/>
                <a:cs typeface="휴먼편지체"/>
              </a:rPr>
              <a:t>있는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04" dirty="0">
                <a:solidFill>
                  <a:srgbClr val="404040"/>
                </a:solidFill>
                <a:latin typeface="휴먼편지체"/>
                <a:cs typeface="휴먼편지체"/>
              </a:rPr>
              <a:t>국내에서는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70" dirty="0">
                <a:solidFill>
                  <a:srgbClr val="404040"/>
                </a:solidFill>
                <a:latin typeface="휴먼편지체"/>
                <a:cs typeface="휴먼편지체"/>
              </a:rPr>
              <a:t>사이트</a:t>
            </a:r>
            <a:r>
              <a:rPr sz="2400" spc="-409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70" dirty="0">
                <a:solidFill>
                  <a:srgbClr val="404040"/>
                </a:solidFill>
                <a:latin typeface="휴먼편지체"/>
                <a:cs typeface="휴먼편지체"/>
              </a:rPr>
              <a:t>접속에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70" dirty="0">
                <a:solidFill>
                  <a:srgbClr val="404040"/>
                </a:solidFill>
                <a:latin typeface="휴먼편지체"/>
                <a:cs typeface="휴먼편지체"/>
              </a:rPr>
              <a:t>불편한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29" dirty="0">
                <a:solidFill>
                  <a:srgbClr val="404040"/>
                </a:solidFill>
                <a:latin typeface="휴먼편지체"/>
                <a:cs typeface="휴먼편지체"/>
              </a:rPr>
              <a:t>점도 </a:t>
            </a:r>
            <a:r>
              <a:rPr sz="2400" spc="-25" dirty="0">
                <a:solidFill>
                  <a:srgbClr val="404040"/>
                </a:solidFill>
                <a:latin typeface="휴먼편지체"/>
                <a:cs typeface="휴먼편지체"/>
              </a:rPr>
              <a:t>있다</a:t>
            </a:r>
            <a:r>
              <a:rPr sz="2400" spc="-25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876288" y="2243328"/>
            <a:ext cx="5145405" cy="4079240"/>
            <a:chOff x="6876288" y="2243328"/>
            <a:chExt cx="5145405" cy="40792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9647" y="6047232"/>
              <a:ext cx="4768595" cy="2750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6288" y="2243328"/>
              <a:ext cx="5145023" cy="3858767"/>
            </a:xfrm>
            <a:prstGeom prst="rect">
              <a:avLst/>
            </a:prstGeom>
          </p:spPr>
        </p:pic>
      </p:grpSp>
      <p:sp>
        <p:nvSpPr>
          <p:cNvPr id="11" name="object 4">
            <a:extLst>
              <a:ext uri="{FF2B5EF4-FFF2-40B4-BE49-F238E27FC236}">
                <a16:creationId xmlns:a16="http://schemas.microsoft.com/office/drawing/2014/main" id="{697A3D02-F07B-1EE7-FD3B-FDC5C80B6BE1}"/>
              </a:ext>
            </a:extLst>
          </p:cNvPr>
          <p:cNvSpPr txBox="1"/>
          <p:nvPr/>
        </p:nvSpPr>
        <p:spPr>
          <a:xfrm>
            <a:off x="425620" y="1016790"/>
            <a:ext cx="2669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파이어 폭스</a:t>
            </a:r>
            <a:r>
              <a:rPr lang="en-US" altLang="ko-KR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(</a:t>
            </a:r>
            <a:r>
              <a:rPr lang="en-US" altLang="ko-KR" sz="2400" b="1" spc="-14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firefox</a:t>
            </a:r>
            <a:r>
              <a:rPr lang="en-US" altLang="ko-KR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)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E32E88-3EB5-4007-984D-47975C0FBE21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브라우저의 종류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F522747-4182-EACB-0E9A-060C34990982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5A1EDA-516B-9CE9-AAC8-B5FEB9C1DC7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64C75-C7DA-07A6-D255-D20809F966F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06648" y="2314592"/>
            <a:ext cx="594233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725" marR="5080">
              <a:lnSpc>
                <a:spcPct val="100000"/>
              </a:lnSpc>
              <a:spcBef>
                <a:spcPts val="920"/>
              </a:spcBef>
            </a:pPr>
            <a:r>
              <a:rPr sz="2400" spc="145" dirty="0" err="1">
                <a:solidFill>
                  <a:srgbClr val="404040"/>
                </a:solidFill>
                <a:latin typeface="휴먼편지체"/>
                <a:cs typeface="휴먼편지체"/>
              </a:rPr>
              <a:t>오페라소프트웨어</a:t>
            </a:r>
            <a:r>
              <a:rPr sz="2400" spc="145" dirty="0">
                <a:solidFill>
                  <a:srgbClr val="404040"/>
                </a:solidFill>
                <a:latin typeface="한컴산뜻돋움"/>
                <a:cs typeface="한컴산뜻돋움"/>
              </a:rPr>
              <a:t>(Opera</a:t>
            </a:r>
            <a:r>
              <a:rPr sz="2400" spc="-8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Software)</a:t>
            </a:r>
            <a:r>
              <a:rPr sz="2400" spc="-7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휴먼편지체"/>
                <a:cs typeface="휴먼편지체"/>
              </a:rPr>
              <a:t>사에서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제작한</a:t>
            </a:r>
            <a:r>
              <a:rPr sz="2400" spc="-41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dirty="0">
                <a:solidFill>
                  <a:srgbClr val="404040"/>
                </a:solidFill>
                <a:latin typeface="휴먼편지체"/>
                <a:cs typeface="휴먼편지체"/>
              </a:rPr>
              <a:t>웹</a:t>
            </a:r>
            <a:r>
              <a:rPr sz="2400" spc="-41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50" dirty="0">
                <a:solidFill>
                  <a:srgbClr val="404040"/>
                </a:solidFill>
                <a:latin typeface="휴먼편지체"/>
                <a:cs typeface="휴먼편지체"/>
              </a:rPr>
              <a:t>브라우저로</a:t>
            </a:r>
            <a:r>
              <a:rPr sz="2400" spc="250" dirty="0">
                <a:solidFill>
                  <a:srgbClr val="404040"/>
                </a:solidFill>
                <a:latin typeface="한컴산뜻돋움"/>
                <a:cs typeface="한컴산뜻돋움"/>
              </a:rPr>
              <a:t>,</a:t>
            </a:r>
            <a:r>
              <a:rPr sz="2400" spc="-7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인터넷</a:t>
            </a:r>
            <a:r>
              <a:rPr sz="2400" spc="-409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45" dirty="0">
                <a:solidFill>
                  <a:srgbClr val="404040"/>
                </a:solidFill>
                <a:latin typeface="휴먼편지체"/>
                <a:cs typeface="휴먼편지체"/>
              </a:rPr>
              <a:t>익스플로러나 </a:t>
            </a:r>
            <a:r>
              <a:rPr sz="2400" spc="204" dirty="0">
                <a:solidFill>
                  <a:srgbClr val="404040"/>
                </a:solidFill>
                <a:latin typeface="휴먼편지체"/>
                <a:cs typeface="휴먼편지체"/>
              </a:rPr>
              <a:t>넷스케이프</a:t>
            </a:r>
            <a:r>
              <a:rPr sz="2400" spc="-41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내비게이터가</a:t>
            </a:r>
            <a:r>
              <a:rPr sz="2400" spc="-39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다양한</a:t>
            </a:r>
            <a:r>
              <a:rPr sz="2400" spc="-409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70" dirty="0">
                <a:solidFill>
                  <a:srgbClr val="404040"/>
                </a:solidFill>
                <a:latin typeface="휴먼편지체"/>
                <a:cs typeface="휴먼편지체"/>
              </a:rPr>
              <a:t>기능이</a:t>
            </a:r>
            <a:r>
              <a:rPr sz="2400" spc="-409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29" dirty="0">
                <a:solidFill>
                  <a:srgbClr val="404040"/>
                </a:solidFill>
                <a:latin typeface="휴먼편지체"/>
                <a:cs typeface="휴먼편지체"/>
              </a:rPr>
              <a:t>많은 </a:t>
            </a:r>
            <a:r>
              <a:rPr sz="2400" spc="260" dirty="0">
                <a:solidFill>
                  <a:srgbClr val="404040"/>
                </a:solidFill>
                <a:latin typeface="휴먼편지체"/>
                <a:cs typeface="휴먼편지체"/>
              </a:rPr>
              <a:t>만큼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설치할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dirty="0">
                <a:solidFill>
                  <a:srgbClr val="404040"/>
                </a:solidFill>
                <a:latin typeface="휴먼편지체"/>
                <a:cs typeface="휴먼편지체"/>
              </a:rPr>
              <a:t>때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dirty="0">
                <a:solidFill>
                  <a:srgbClr val="404040"/>
                </a:solidFill>
                <a:latin typeface="휴먼편지체"/>
                <a:cs typeface="휴먼편지체"/>
              </a:rPr>
              <a:t>하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305" dirty="0">
                <a:solidFill>
                  <a:srgbClr val="404040"/>
                </a:solidFill>
                <a:latin typeface="휴먼편지체"/>
                <a:cs typeface="휴먼편지체"/>
              </a:rPr>
              <a:t>드디스크의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335" dirty="0">
                <a:solidFill>
                  <a:srgbClr val="404040"/>
                </a:solidFill>
                <a:latin typeface="휴먼편지체"/>
                <a:cs typeface="휴먼편지체"/>
              </a:rPr>
              <a:t>공간을</a:t>
            </a:r>
            <a:r>
              <a:rPr sz="2400" spc="-409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휴먼편지체"/>
                <a:cs typeface="휴먼편지체"/>
              </a:rPr>
              <a:t>많이 </a:t>
            </a:r>
            <a:r>
              <a:rPr sz="2400" spc="95" dirty="0">
                <a:solidFill>
                  <a:srgbClr val="404040"/>
                </a:solidFill>
                <a:latin typeface="휴먼편지체"/>
                <a:cs typeface="휴먼편지체"/>
              </a:rPr>
              <a:t>차지하는데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반해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54" dirty="0">
                <a:solidFill>
                  <a:srgbClr val="404040"/>
                </a:solidFill>
                <a:latin typeface="휴먼편지체"/>
                <a:cs typeface="휴먼편지체"/>
              </a:rPr>
              <a:t>오페라는</a:t>
            </a:r>
            <a:r>
              <a:rPr sz="2400" spc="-40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335" dirty="0">
                <a:solidFill>
                  <a:srgbClr val="404040"/>
                </a:solidFill>
                <a:latin typeface="휴먼편지체"/>
                <a:cs typeface="휴먼편지체"/>
              </a:rPr>
              <a:t>용량은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95" dirty="0">
                <a:solidFill>
                  <a:srgbClr val="404040"/>
                </a:solidFill>
                <a:latin typeface="휴먼편지체"/>
                <a:cs typeface="휴먼편지체"/>
              </a:rPr>
              <a:t>작으면서도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인터넷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335" dirty="0">
                <a:solidFill>
                  <a:srgbClr val="404040"/>
                </a:solidFill>
                <a:latin typeface="휴먼편지체"/>
                <a:cs typeface="휴먼편지체"/>
              </a:rPr>
              <a:t>익스플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04" dirty="0">
                <a:solidFill>
                  <a:srgbClr val="404040"/>
                </a:solidFill>
                <a:latin typeface="휴먼편지체"/>
                <a:cs typeface="휴먼편지체"/>
              </a:rPr>
              <a:t>로러만큼의</a:t>
            </a:r>
            <a:r>
              <a:rPr sz="2400" spc="-40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335" dirty="0">
                <a:solidFill>
                  <a:srgbClr val="404040"/>
                </a:solidFill>
                <a:latin typeface="휴먼편지체"/>
                <a:cs typeface="휴먼편지체"/>
              </a:rPr>
              <a:t>기능을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70" dirty="0">
                <a:solidFill>
                  <a:srgbClr val="404040"/>
                </a:solidFill>
                <a:latin typeface="휴먼편지체"/>
                <a:cs typeface="휴먼편지체"/>
              </a:rPr>
              <a:t>가지고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휴먼편지체"/>
                <a:cs typeface="휴먼편지체"/>
              </a:rPr>
              <a:t>있다</a:t>
            </a:r>
            <a:r>
              <a:rPr sz="2400" spc="-25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517059" y="2237885"/>
            <a:ext cx="5145405" cy="4079240"/>
            <a:chOff x="6876288" y="2243328"/>
            <a:chExt cx="5145405" cy="40792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9648" y="6047232"/>
              <a:ext cx="4768595" cy="2750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6288" y="2243328"/>
              <a:ext cx="5145022" cy="3875531"/>
            </a:xfrm>
            <a:prstGeom prst="rect">
              <a:avLst/>
            </a:prstGeom>
          </p:spPr>
        </p:pic>
      </p:grpSp>
      <p:sp>
        <p:nvSpPr>
          <p:cNvPr id="11" name="object 4">
            <a:extLst>
              <a:ext uri="{FF2B5EF4-FFF2-40B4-BE49-F238E27FC236}">
                <a16:creationId xmlns:a16="http://schemas.microsoft.com/office/drawing/2014/main" id="{E3394FD4-9285-90ED-2536-0788AE496DBF}"/>
              </a:ext>
            </a:extLst>
          </p:cNvPr>
          <p:cNvSpPr txBox="1"/>
          <p:nvPr/>
        </p:nvSpPr>
        <p:spPr>
          <a:xfrm>
            <a:off x="425620" y="1016790"/>
            <a:ext cx="2669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오페라</a:t>
            </a:r>
            <a:r>
              <a:rPr lang="en-US" altLang="ko-KR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(Opera)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4A34C3-2BB2-E285-525F-2A699B8E3C02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브라우저의 종류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079562D-98CE-858B-0BA1-3B96379E6AD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6B180FD-9A99-F18A-B4BE-751A2AF0B57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F91B3-7675-3504-6FA3-1C57798A34F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06648" y="2329379"/>
            <a:ext cx="5941695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725" marR="5080">
              <a:lnSpc>
                <a:spcPct val="100000"/>
              </a:lnSpc>
              <a:spcBef>
                <a:spcPts val="915"/>
              </a:spcBef>
            </a:pPr>
            <a:r>
              <a:rPr sz="2400" dirty="0" err="1">
                <a:solidFill>
                  <a:srgbClr val="404040"/>
                </a:solidFill>
                <a:latin typeface="휴먼편지체"/>
                <a:cs typeface="휴먼편지체"/>
              </a:rPr>
              <a:t>애플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(Apple)</a:t>
            </a:r>
            <a:r>
              <a:rPr sz="2400" dirty="0">
                <a:solidFill>
                  <a:srgbClr val="404040"/>
                </a:solidFill>
                <a:latin typeface="휴먼편지체"/>
                <a:cs typeface="휴먼편지체"/>
              </a:rPr>
              <a:t>사에서</a:t>
            </a:r>
            <a:r>
              <a:rPr sz="2400" spc="-18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개발한</a:t>
            </a:r>
            <a:r>
              <a:rPr sz="2400" spc="-204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45" dirty="0">
                <a:solidFill>
                  <a:srgbClr val="404040"/>
                </a:solidFill>
                <a:latin typeface="휴먼편지체"/>
                <a:cs typeface="휴먼편지체"/>
              </a:rPr>
              <a:t>웹브라우저로 </a:t>
            </a:r>
            <a:r>
              <a:rPr sz="2400" spc="114" dirty="0">
                <a:solidFill>
                  <a:srgbClr val="404040"/>
                </a:solidFill>
                <a:latin typeface="휴먼편지체"/>
                <a:cs typeface="휴먼편지체"/>
              </a:rPr>
              <a:t>사파리는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04" dirty="0">
                <a:solidFill>
                  <a:srgbClr val="404040"/>
                </a:solidFill>
                <a:latin typeface="휴먼편지체"/>
                <a:cs typeface="휴먼편지체"/>
              </a:rPr>
              <a:t>아이튠즈와</a:t>
            </a:r>
            <a:r>
              <a:rPr sz="2400" spc="-409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60" dirty="0">
                <a:solidFill>
                  <a:srgbClr val="404040"/>
                </a:solidFill>
                <a:latin typeface="휴먼편지체"/>
                <a:cs typeface="휴먼편지체"/>
              </a:rPr>
              <a:t>유사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dirty="0">
                <a:solidFill>
                  <a:srgbClr val="404040"/>
                </a:solidFill>
                <a:latin typeface="휴먼편지체"/>
                <a:cs typeface="휴먼편지체"/>
              </a:rPr>
              <a:t>한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335" dirty="0">
                <a:solidFill>
                  <a:srgbClr val="404040"/>
                </a:solidFill>
                <a:latin typeface="휴먼편지체"/>
                <a:cs typeface="휴먼편지체"/>
              </a:rPr>
              <a:t>북마크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휴먼편지체"/>
                <a:cs typeface="휴먼편지체"/>
              </a:rPr>
              <a:t>관리 </a:t>
            </a:r>
            <a:r>
              <a:rPr sz="2400" spc="170" dirty="0">
                <a:solidFill>
                  <a:srgbClr val="404040"/>
                </a:solidFill>
                <a:latin typeface="휴먼편지체"/>
                <a:cs typeface="휴먼편지체"/>
              </a:rPr>
              <a:t>체계를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70" dirty="0">
                <a:solidFill>
                  <a:srgbClr val="404040"/>
                </a:solidFill>
                <a:latin typeface="휴먼편지체"/>
                <a:cs typeface="휴먼편지체"/>
              </a:rPr>
              <a:t>가지고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70" dirty="0">
                <a:solidFill>
                  <a:srgbClr val="404040"/>
                </a:solidFill>
                <a:latin typeface="휴먼편지체"/>
                <a:cs typeface="휴먼편지체"/>
              </a:rPr>
              <a:t>있고</a:t>
            </a:r>
            <a:r>
              <a:rPr sz="2400" spc="170" dirty="0">
                <a:solidFill>
                  <a:srgbClr val="404040"/>
                </a:solidFill>
                <a:latin typeface="한컴산뜻돋움"/>
                <a:cs typeface="한컴산뜻돋움"/>
              </a:rPr>
              <a:t>,</a:t>
            </a:r>
            <a:r>
              <a:rPr sz="2400" spc="-8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170" dirty="0">
                <a:solidFill>
                  <a:srgbClr val="404040"/>
                </a:solidFill>
                <a:latin typeface="휴먼편지체"/>
                <a:cs typeface="휴먼편지체"/>
              </a:rPr>
              <a:t>애플의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퀵타임</a:t>
            </a:r>
            <a:r>
              <a:rPr sz="2400" spc="-420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편지체"/>
                <a:cs typeface="휴먼편지체"/>
              </a:rPr>
              <a:t>멀티미디어 </a:t>
            </a:r>
            <a:r>
              <a:rPr sz="2400" spc="170" dirty="0">
                <a:solidFill>
                  <a:srgbClr val="404040"/>
                </a:solidFill>
                <a:latin typeface="휴먼편지체"/>
                <a:cs typeface="휴먼편지체"/>
              </a:rPr>
              <a:t>기술과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14" dirty="0">
                <a:solidFill>
                  <a:srgbClr val="404040"/>
                </a:solidFill>
                <a:latin typeface="휴먼편지체"/>
                <a:cs typeface="휴먼편지체"/>
              </a:rPr>
              <a:t>통합되어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125" dirty="0">
                <a:solidFill>
                  <a:srgbClr val="404040"/>
                </a:solidFill>
                <a:latin typeface="휴먼편지체"/>
                <a:cs typeface="휴먼편지체"/>
              </a:rPr>
              <a:t>있으며</a:t>
            </a:r>
            <a:r>
              <a:rPr sz="2400" spc="125" dirty="0">
                <a:solidFill>
                  <a:srgbClr val="404040"/>
                </a:solidFill>
                <a:latin typeface="한컴산뜻돋움"/>
                <a:cs typeface="한컴산뜻돋움"/>
              </a:rPr>
              <a:t>,</a:t>
            </a:r>
            <a:r>
              <a:rPr sz="2400" spc="-8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404040"/>
                </a:solidFill>
                <a:latin typeface="휴먼편지체"/>
                <a:cs typeface="휴먼편지체"/>
              </a:rPr>
              <a:t>탭</a:t>
            </a:r>
            <a:r>
              <a:rPr sz="2400" spc="-42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235" dirty="0">
                <a:solidFill>
                  <a:srgbClr val="404040"/>
                </a:solidFill>
                <a:latin typeface="휴먼편지체"/>
                <a:cs typeface="휴먼편지체"/>
              </a:rPr>
              <a:t>브라우징 </a:t>
            </a:r>
            <a:r>
              <a:rPr sz="2400" spc="170" dirty="0">
                <a:solidFill>
                  <a:srgbClr val="404040"/>
                </a:solidFill>
                <a:latin typeface="휴먼편지체"/>
                <a:cs typeface="휴먼편지체"/>
              </a:rPr>
              <a:t>인터페이스를</a:t>
            </a:r>
            <a:r>
              <a:rPr sz="2400" spc="-405" dirty="0">
                <a:solidFill>
                  <a:srgbClr val="404040"/>
                </a:solidFill>
                <a:latin typeface="휴먼편지체"/>
                <a:cs typeface="휴먼편지체"/>
              </a:rPr>
              <a:t> </a:t>
            </a:r>
            <a:r>
              <a:rPr sz="2400" spc="80" dirty="0">
                <a:solidFill>
                  <a:srgbClr val="404040"/>
                </a:solidFill>
                <a:latin typeface="휴먼편지체"/>
                <a:cs typeface="휴먼편지체"/>
              </a:rPr>
              <a:t>사용한다</a:t>
            </a:r>
            <a:r>
              <a:rPr sz="2400" spc="80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20840" y="2243328"/>
            <a:ext cx="5093335" cy="4079240"/>
            <a:chOff x="6720840" y="2243328"/>
            <a:chExt cx="5093335" cy="40792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2384" y="6047232"/>
              <a:ext cx="4768595" cy="2750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0840" y="2243328"/>
              <a:ext cx="5093207" cy="3875531"/>
            </a:xfrm>
            <a:prstGeom prst="rect">
              <a:avLst/>
            </a:prstGeom>
          </p:spPr>
        </p:pic>
      </p:grpSp>
      <p:sp>
        <p:nvSpPr>
          <p:cNvPr id="11" name="object 4">
            <a:extLst>
              <a:ext uri="{FF2B5EF4-FFF2-40B4-BE49-F238E27FC236}">
                <a16:creationId xmlns:a16="http://schemas.microsoft.com/office/drawing/2014/main" id="{B37E8723-133E-353C-94A8-D44284C5E063}"/>
              </a:ext>
            </a:extLst>
          </p:cNvPr>
          <p:cNvSpPr txBox="1"/>
          <p:nvPr/>
        </p:nvSpPr>
        <p:spPr>
          <a:xfrm>
            <a:off x="425620" y="1016790"/>
            <a:ext cx="2669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사파리</a:t>
            </a:r>
            <a:r>
              <a:rPr lang="en-US" altLang="ko-KR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(Safari)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87D886-33F3-D404-2EB8-791920062D7C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브라우저의 종류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21E01EA-485C-36FB-7B05-02EF44045821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9B39C04-C9E0-C468-6340-438B0761EF1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280EF-1B3B-5B76-DC03-81621010F0C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976</Words>
  <Application>Microsoft Office PowerPoint</Application>
  <PresentationFormat>와이드스크린</PresentationFormat>
  <Paragraphs>148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KoPubWorld돋움체 Bold</vt:lpstr>
      <vt:lpstr>나눔고딕</vt:lpstr>
      <vt:lpstr>나눔고딕 ExtraBold</vt:lpstr>
      <vt:lpstr>나눔스퀘어</vt:lpstr>
      <vt:lpstr>나눔스퀘어 Bold</vt:lpstr>
      <vt:lpstr>맑은 고딕</vt:lpstr>
      <vt:lpstr>한컴산뜻돋움</vt:lpstr>
      <vt:lpstr>휴먼편지체</vt:lpstr>
      <vt:lpstr>Arial</vt:lpstr>
      <vt:lpstr>Office 테마</vt:lpstr>
      <vt:lpstr>PowerPoint 프레젠테이션</vt:lpstr>
      <vt:lpstr>01[HTML+CSS+ JAVASCRIPT] 웹브라우저</vt:lpstr>
      <vt:lpstr>PowerPoint 프레젠테이션</vt:lpstr>
      <vt:lpstr>PowerPoint 프레젠테이션</vt:lpstr>
      <vt:lpstr>01. HTML 태그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02[HTML+CSS+ JAVASCRIPT] 편집기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03[HTML+CSS+ JAVASCRIPT] 코드작성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28</cp:revision>
  <dcterms:created xsi:type="dcterms:W3CDTF">2023-02-26T07:55:58Z</dcterms:created>
  <dcterms:modified xsi:type="dcterms:W3CDTF">2023-05-14T23:55:33Z</dcterms:modified>
</cp:coreProperties>
</file>